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42"/>
  </p:notesMasterIdLst>
  <p:sldIdLst>
    <p:sldId id="316" r:id="rId2"/>
    <p:sldId id="424" r:id="rId3"/>
    <p:sldId id="438" r:id="rId4"/>
    <p:sldId id="426" r:id="rId5"/>
    <p:sldId id="460" r:id="rId6"/>
    <p:sldId id="458" r:id="rId7"/>
    <p:sldId id="454" r:id="rId8"/>
    <p:sldId id="455" r:id="rId9"/>
    <p:sldId id="434" r:id="rId10"/>
    <p:sldId id="459" r:id="rId11"/>
    <p:sldId id="435" r:id="rId12"/>
    <p:sldId id="436" r:id="rId13"/>
    <p:sldId id="446" r:id="rId14"/>
    <p:sldId id="449" r:id="rId15"/>
    <p:sldId id="451" r:id="rId16"/>
    <p:sldId id="452" r:id="rId17"/>
    <p:sldId id="453" r:id="rId18"/>
    <p:sldId id="473" r:id="rId19"/>
    <p:sldId id="440" r:id="rId20"/>
    <p:sldId id="467" r:id="rId21"/>
    <p:sldId id="443" r:id="rId22"/>
    <p:sldId id="468" r:id="rId23"/>
    <p:sldId id="469" r:id="rId24"/>
    <p:sldId id="348" r:id="rId25"/>
    <p:sldId id="439" r:id="rId26"/>
    <p:sldId id="431" r:id="rId27"/>
    <p:sldId id="471" r:id="rId28"/>
    <p:sldId id="474" r:id="rId29"/>
    <p:sldId id="444" r:id="rId30"/>
    <p:sldId id="442" r:id="rId31"/>
    <p:sldId id="472" r:id="rId32"/>
    <p:sldId id="432" r:id="rId33"/>
    <p:sldId id="475" r:id="rId34"/>
    <p:sldId id="463" r:id="rId35"/>
    <p:sldId id="464" r:id="rId36"/>
    <p:sldId id="441" r:id="rId37"/>
    <p:sldId id="445" r:id="rId38"/>
    <p:sldId id="470" r:id="rId39"/>
    <p:sldId id="462" r:id="rId40"/>
    <p:sldId id="421" r:id="rId41"/>
  </p:sldIdLst>
  <p:sldSz cx="12192000" cy="6858000"/>
  <p:notesSz cx="6858000" cy="9144000"/>
  <p:embeddedFontLst>
    <p:embeddedFont>
      <p:font typeface="Pretendard" panose="02000503000000020004" pitchFamily="50" charset="-127"/>
      <p:regular r:id="rId43"/>
      <p:bold r:id="rId44"/>
    </p:embeddedFont>
    <p:embeddedFont>
      <p:font typeface="Pretendard ExtraBold" panose="02000903000000020004" pitchFamily="50" charset="-127"/>
      <p:bold r:id="rId45"/>
    </p:embeddedFont>
    <p:embeddedFont>
      <p:font typeface="Pretendard ExtraLight" panose="02000303000000020004" pitchFamily="50" charset="-127"/>
      <p:regular r:id="rId46"/>
    </p:embeddedFont>
    <p:embeddedFont>
      <p:font typeface="Pretendard Light" panose="02000403000000020004" pitchFamily="50" charset="-127"/>
      <p:regular r:id="rId47"/>
    </p:embeddedFont>
    <p:embeddedFont>
      <p:font typeface="Pretendard SemiBold" panose="02000703000000020004" pitchFamily="50" charset="-127"/>
      <p:bold r:id="rId48"/>
    </p:embeddedFont>
    <p:embeddedFont>
      <p:font typeface="맑은 고딕" panose="020B0503020000020004" pitchFamily="50" charset="-127"/>
      <p:regular r:id="rId49"/>
      <p:bold r:id="rId5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2B5E"/>
    <a:srgbClr val="5E2E5F"/>
    <a:srgbClr val="002060"/>
    <a:srgbClr val="A6A6A6"/>
    <a:srgbClr val="DCDCDC"/>
    <a:srgbClr val="D7D7D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1636" autoAdjust="0"/>
  </p:normalViewPr>
  <p:slideViewPr>
    <p:cSldViewPr snapToGrid="0">
      <p:cViewPr varScale="1">
        <p:scale>
          <a:sx n="97" d="100"/>
          <a:sy n="97" d="100"/>
        </p:scale>
        <p:origin x="954" y="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jpe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72BFC9F3-1318-4C68-98D3-C552625FB60F}" type="datetime1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BD85BE83-3851-41D0-B2DB-936020D897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9187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460CB-7B6B-6D61-9023-EE460E8A9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D0F24BB-2688-7CE1-556B-317DB091CE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97BA859-057F-94FC-3C67-5DEA1D53F6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F3CB9D-9E93-7AD7-11C6-06DE5C3EDE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0942B-4389-4CFF-8A48-D905E3BF7F6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9423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BFBF98-504F-4AB1-7A5C-54927CAE6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C74AD39B-3D03-B254-CF35-37248C460F8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6D616F3-5903-01B0-6C2F-D7E4F6F80F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CAA732A2-C65F-DD23-50F9-D106BC97BD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934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1011C-9E23-1319-2469-29DB18B5D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BF50A532-1913-AFA2-8CDB-CD67908AA11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873354B-E430-DBF1-6152-E1384F606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4BF6628-902C-4D12-7A72-15C30AB1BF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193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CB7656-B812-8DA5-645C-50166390A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6325A28-C7BE-C496-9892-6430101D9F7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F35C759C-0BCD-EC7A-A55A-956285219C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018ABB1-7349-0A7A-4D88-0CF6E5648E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295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6461F-C4F3-0D0A-3F7F-84BA4FF34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7F2F8C3-22EE-DCD1-94C2-BCC9F6F9AFB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A12BB10-1876-79D9-387D-D05669473D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DD70F33A-BC5B-67B8-BFBA-C7EFA2820A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5591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6084BC-C17F-697D-4921-C6C9D22A8F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17EBC242-9C71-70A3-9292-C9A906960C6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414E5BF3-D88E-BE6D-3D1A-B28AC0DAE4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ADBC398-57AA-010C-B61B-C004D5BC11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2439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83040-FEA5-FBE7-F934-13F0550A6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F0D5092-FC00-F104-DA67-CD49F0F3F4E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56A165F-C711-DC7A-CEE0-3656A76118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16BD3F2-3207-31F7-4D5F-945CA182A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432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B312C-E1D5-098E-C644-7DF81815E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36943CA-B4D7-9C64-C41B-24EAD6ECF5B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EAC7FAC-D7AD-575F-D427-2B73A1B78E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B1A1C82-901D-D863-7C31-C57EA73B40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3473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92AC2A-A678-061E-8B08-92A792EFD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1066EE3-4579-E4B4-0F1B-254CE974A7D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C5C8372-A8BE-A9CD-EBA6-EB8BE6C34A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6A9FF5B-BAD6-98AA-F5F7-3D835F56E9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6072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305BB-61CC-E282-64E9-AD06F3136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2D354C9-4B19-CECC-2609-36C9D2F19FFD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EDA5B7D-18C1-3FC6-83C3-75017A2F8D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26BC46D-D207-966B-8E1E-7F92E81134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9200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E4FCD-FCC6-7E5E-D786-DC5B2B3FF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CC043D9E-AA14-C9E6-BF34-D7CF8C2867A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4CA855DE-8491-FE5D-8CFD-68C9520C7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68A802F-E711-C690-4C0C-8F4D5559F0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115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5378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89C22-1774-A744-38E2-3D7C9BD9D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78E5FFE-D03E-81E4-167A-845B53F0405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5A90A5A-87FE-A337-1074-FB9B0C4FA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88225C6-75FE-42A1-E4D4-56AC24622B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3039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76AA4-3807-CECE-267B-FC15B347E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877E1DA-4615-7F33-1088-DB36C5A10B2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954AE6D-358A-DC6B-41B5-705FB4EA9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B6DF391E-E79B-F7DC-0CD3-8B531C98AD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0826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586E8-2B6D-5FEB-5005-F819807D8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F966BEFD-1F83-4752-AD48-0D109A664E6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397CC8A-2E42-34F5-B062-9148C6BE66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A421C92-69A6-9A9F-9EF0-DCE23E24D7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670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535C4B-75D2-B6AC-2046-2B0E2312A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1F98641-88F8-3CFB-A86E-85327F80793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1BCCB1C3-2E48-04EC-D8E9-2FE98CA94F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EEE567BE-13AE-FCC9-541C-F47B6A3C98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971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277AC8-46F8-EFA2-2A92-5D011094D2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C01E4A5-6D57-B1C6-7D7D-CFF6ACB1CA3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F7D7DAC-78A2-0AFA-1D12-AE3921495F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7F20FDE-A119-FA83-5AC7-C47154660F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9166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04BEC-0826-B92E-185D-FAE1F57C0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50A11E6-1EE6-9693-FC0F-C96D6D48CDA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0C09DD4-935C-8D61-2A68-1D8613272C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1C3B168-E979-382D-FBF8-836D506430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810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EF6977-E139-3AC4-7C61-5D71F16ED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D045DCB-F8CC-4963-9B88-EF253C3E82B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49C5F6D-F307-A336-4C19-12F07434F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FC2F088-69E2-55E1-6D89-0AEE6A479E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6801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B12F44-683A-197C-0B3F-C0728DC45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19B86118-B60A-D773-3132-0D96B402676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05626312-9D03-0665-8AD4-18E5716F4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7E795391-3AC5-052E-95E1-8E4CB0AAB4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2072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EC985-305F-5BE5-5F72-98CF1A83D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49705C4-650D-513D-020C-2E47C7F4BAA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A2837D9-9620-5321-974E-626737EF6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DBE49014-95B6-2662-DFCC-320F063E0C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7464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0C372F-174B-4DD9-312C-1381CA563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1A4EBD5-EAD3-07F6-B18D-A5B34ABED71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85689E7-356F-1D37-CBB0-C4E67052FF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B31A463-3B7A-7CBA-2181-4B8839FF58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809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2BF83-EDCF-9ECE-44AE-EC344C1DB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CEC4C9B-98A9-EDA3-B7B3-A6222D7EA50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1BB6290-4F3D-02E0-F0DE-C65E06A62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0EF4F76-F7AE-C4EF-6181-A3AFA076CC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6250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E29EC-EB37-37DD-E0E0-276358621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1EBE567-6A01-C5B2-D335-FCE61D50012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ED141D1-ABC5-A88B-6B19-EAE48F53A4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986FCC5-D690-B3BA-D2F4-5B45A87FDF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7701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ABF66-373B-BF44-3C32-ADAD03D4E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59D504E-2064-290A-E15F-2E8DCCEF788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413C3746-F7DE-E8E6-BBCF-676240ED05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8DE32B0-7104-02A8-F9DD-CF39B40047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4945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B6B50-BFEC-024A-3BC4-5A250985D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8D6C215-96B3-3131-15F5-F56ACF518CFD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362B13D-B4E9-14B2-89E1-875452740D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B77E14C-94D6-0BC0-1B51-A792E00B3B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7163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751148-4027-07FE-9F31-BB02856E0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B9173B5-4DF0-9A2C-D02B-4DC00A4E595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34155AE-8D70-0924-CC1D-91F8C5140C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E6D7C900-0A0D-B20D-5CBF-F572CF84D0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3313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C2FF7-266D-F3A2-1C3D-02A99BCC5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54EB71F-4920-ED09-D8E4-5EDDA6B458C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3E82288-886E-A6E9-06D3-E236E36182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650FA5B-F254-97BC-82C0-A83A20159D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49892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1A953-3D1A-E3AF-8C1F-7F0A76762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93C8139-6FF9-9BC7-C9F5-1BE0E4287E1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501E289E-05CB-638A-46EF-E85A03D330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71E8A0C-6BAC-B4AF-1116-D9E0D499C9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0810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826175-3EE1-79F3-D727-A440580D1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D9BB0B8-13AC-0F81-918C-F8565F8CF4B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89984D2-60C8-3AD4-0D66-AEC902EF74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636B5E8-697F-46E5-1D74-609789A035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48112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7F3532-72E9-C09C-49C2-853D0996E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6E0B0C1-870B-38BC-781B-E001096C309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5D601038-9266-C95D-9A7D-3AC7414A09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53A2EB2D-4929-6F02-C1EA-A031AF1D0E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54764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317D95-F60D-4F67-3167-3F577A842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F33A4B4E-0983-3CC3-D605-5791DAED7FF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1306656-0AA1-F8E1-3B80-2D47C89004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C996F73-F69B-C9C7-44BB-CA4A0A3D3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8223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332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4A42A-3656-03B5-F5A8-433DECBB9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7BA6CF1-3565-C1FF-B6D0-645961468C8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38C1D80-2D1E-7183-93B1-39F17B5FA0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0B1707B-8558-BDDD-A4CB-449E900010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606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ADD43-0860-7840-0639-0A7478EAE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1F951B4-6AC7-35E5-4F52-8C493251240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F83A52E7-70AD-4EA7-1D2E-E29FCD1834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F1979C3-1E41-8304-C774-20EF6A2B24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945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C255D8-C287-E235-DD07-69B2DBBB2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14B0F961-EA67-4B61-FFBF-22F62AD0887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5E781CF-28F0-95F5-B852-99464F79DF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0C476FC-FCAC-637F-4EA0-A743A8758B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7486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81095-4A61-F8C7-8B3B-573CE2E71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184798B-2E75-86CA-B5E1-69FF326F5D5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09E564E-9603-F446-0444-84A7AE042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8A892E5-E035-B949-104D-61CBC463A7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428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4758BE-6377-F338-0B6F-7088218AA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B2A213C-FB18-1AFD-1786-3C084F7BF20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1B6953FA-02CF-DCBF-58F1-017B7EA179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B5A5841-E5CC-B49A-56B2-F97C513CCD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228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B6A706-279B-94E6-6D09-7E3046AA2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443194B-AEEB-DFD4-96E3-743FA4A3203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2DB5D6A-654D-3622-76F2-72312B5ABE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A5EF8BE-808B-A1E3-206B-FE42F5DAB0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945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62A2D6-D852-9D65-2141-04084EAD38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E894B5-8E1E-CFA8-753B-1919833F71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6E45FA-94A2-7D66-63EB-9280670342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FA7585-E0FF-0C3B-4006-F566618BD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2E84B8-A8A2-A3FF-03A3-2E81D7E3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4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A6AC41-5CAC-42D7-A538-E99E098B6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7DA5BA-47D8-F651-C640-7ACC57DEB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8788B8-A3AA-8D6D-CDA0-28876F035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FBE9DB-A20C-0BE5-0B49-9289384818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F7DB02-F708-735B-6CE7-FD86231DA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17BB9A-F9C3-10B8-7713-A82BBDA4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229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ADA793-6574-7579-9162-D6460A236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F94B05F-ADD1-DA19-1369-ADF07EDB51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DA1B06-82E1-9DD9-C297-A65588A0A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E41861-F0E3-6D4C-4101-F525243813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070A5A-883C-C6FC-B7F1-2F1DF3407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C3218D-EE55-9536-7974-2FC262909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9445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883195-742D-BC82-A243-779BE307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76FA9D-B11E-C783-7430-8974FB916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715F89-7FE0-B1E3-6C98-6DFDDAA27F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6CF3E-6C2A-DC02-DF8F-EF0E63D2C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437F6-A946-1FF5-6BC5-9B197D690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981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50E6733-C5F6-779C-B46B-3CCCDEDA6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329E89-2228-140C-D048-B5B93CA3AB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CA2989-D1CE-6540-DB31-9574AC7B87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800F6D-C51E-9103-563F-F605B055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E672E1-DA72-F492-963D-9CF5E8E8B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816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080D11-50FD-4D20-9C9A-7DFE93EFE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FE3217-FA88-478A-B491-621F59F0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746C41-4B26-43A2-AAD9-DF94D1FBF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653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 삽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래픽 5">
            <a:extLst>
              <a:ext uri="{FF2B5EF4-FFF2-40B4-BE49-F238E27FC236}">
                <a16:creationId xmlns:a16="http://schemas.microsoft.com/office/drawing/2014/main" id="{7C14938D-A3C8-59D5-0AB4-E76E2376C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44568" y="6155508"/>
            <a:ext cx="1478568" cy="53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81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39CDAD-41EB-4BDC-8612-58771009A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6948B7-1D28-3380-CF68-D9F51BB7D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8C512-96E9-D5CA-B864-A3159AC115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06164C-D2DA-9362-D037-B9FA5A5BA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8D8089-B4EE-1302-60D6-3A7ED1A5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955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E4AE8-352F-B17A-876C-CFCDD2AA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1899EC-83F4-904F-27DF-EF1834752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3A6CD-C4E4-96DF-B6F1-8A3E2832B2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A01BD5-4E1F-4308-60E9-680FDBDBD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71848F-8ABA-973C-CD24-25C41088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000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8D40CA-8BCF-1687-9684-05A252946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E67DBC-28B6-DF2D-A0E2-45E118458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7C2118-1437-146B-A786-BBE2E6933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1368A5-833C-C9B8-3F97-7254FDAC0E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31B282-10C3-8D60-0EBD-B077EA5A8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4A0F1-B57E-303B-7F68-62940335E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893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DCADE4-8F8E-3C21-882D-1ED820D63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580E75-99BB-A71D-3173-4B5E7CF06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EB8917-9023-74CC-79A9-BB046438F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6B7F84-756F-92DC-ACB6-D0A640316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A44F3F-459E-EF15-4410-BA2470B6AE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2EE4B8-92BE-1329-0A60-4A78A43318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F3A9F6-EAF0-DAC2-7A45-350D7F20A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769406-6F56-9644-EA75-3C022FB54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23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5B3A1-80FF-B79B-784B-51B07E84B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8FAA50-5C9C-0EFA-B737-999EAF83BA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0432F2-4BC3-DE6D-D04D-A61F9DB9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0A1C87-6CB0-D0E3-5CB5-7E3D77DBB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064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528C28-5D1E-A02E-60F5-7C0E0684BB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58F7F0D-3D05-7F7A-8FE0-E534D8FB5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64770E-5715-A52E-99D2-45A6B21EE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939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87F56B61-4941-15FF-DEB3-6263F8C5376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4988" y="487219"/>
            <a:ext cx="3620440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ko-KR" altLang="en-US" sz="3200" b="1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lvl="0"/>
            <a:r>
              <a:rPr lang="ko-KR" altLang="en-US" dirty="0"/>
              <a:t>소제목을 입력해주세요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7618F35-B1D3-23A5-F195-5908DA49E8A7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5B043691-A56D-EFE0-241E-E6CDA73561EC}"/>
              </a:ext>
            </a:extLst>
          </p:cNvPr>
          <p:cNvSpPr/>
          <p:nvPr userDrawn="1"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255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8924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40">
          <p15:clr>
            <a:srgbClr val="F26B43"/>
          </p15:clr>
        </p15:guide>
        <p15:guide id="2" pos="347">
          <p15:clr>
            <a:srgbClr val="F26B43"/>
          </p15:clr>
        </p15:guide>
        <p15:guide id="3" orient="horz" pos="3952">
          <p15:clr>
            <a:srgbClr val="F26B43"/>
          </p15:clr>
        </p15:guide>
        <p15:guide id="4" pos="7333">
          <p15:clr>
            <a:srgbClr val="F26B43"/>
          </p15:clr>
        </p15:guide>
        <p15:guide id="5" orient="horz" pos="84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svg"/><Relationship Id="rId5" Type="http://schemas.openxmlformats.org/officeDocument/2006/relationships/image" Target="../media/image37.png"/><Relationship Id="rId10" Type="http://schemas.openxmlformats.org/officeDocument/2006/relationships/image" Target="../media/image42.svg"/><Relationship Id="rId4" Type="http://schemas.openxmlformats.org/officeDocument/2006/relationships/image" Target="../media/image36.svg"/><Relationship Id="rId9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hyperlink" Target="stock.sabu.o-r.kr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A84F92B3-EE54-544D-5045-CCA722E7FC5D}"/>
              </a:ext>
            </a:extLst>
          </p:cNvPr>
          <p:cNvSpPr/>
          <p:nvPr/>
        </p:nvSpPr>
        <p:spPr>
          <a:xfrm>
            <a:off x="0" y="1"/>
            <a:ext cx="12192000" cy="3077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814634" y="4128249"/>
            <a:ext cx="6562724" cy="8463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8000">
                <a:solidFill>
                  <a:schemeClr val="accent2">
                    <a:lumMod val="10000"/>
                    <a:lumOff val="90000"/>
                    <a:alpha val="51000"/>
                  </a:schemeClr>
                </a:solidFill>
                <a:latin typeface="+mj-ea"/>
                <a:ea typeface="+mj-ea"/>
                <a:cs typeface="Pretendard"/>
              </a:defRPr>
            </a:lvl1pPr>
          </a:lstStyle>
          <a:p>
            <a:pPr lvl="0" algn="ctr">
              <a:defRPr/>
            </a:pPr>
            <a:r>
              <a:rPr lang="en-US" altLang="ko-KR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#</a:t>
            </a:r>
            <a:r>
              <a:rPr lang="ko-KR" altLang="en-US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주식 </a:t>
            </a:r>
            <a:r>
              <a:rPr lang="en-US" altLang="ko-KR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#</a:t>
            </a:r>
            <a:r>
              <a:rPr lang="ko-KR" altLang="en-US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분산 투자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26963" y="2425172"/>
            <a:ext cx="9938074" cy="167187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>
              <a:defRPr/>
            </a:pPr>
            <a:r>
              <a:rPr lang="ko-KR" altLang="en-US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분산</a:t>
            </a: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 </a:t>
            </a:r>
            <a:r>
              <a:rPr lang="ko-KR" altLang="en-US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투자 전략 지원</a:t>
            </a: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, </a:t>
            </a:r>
          </a:p>
          <a:p>
            <a:pPr lvl="0" algn="ctr">
              <a:defRPr/>
            </a:pP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SABU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53000" y="2113256"/>
            <a:ext cx="2419350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 algn="ctr">
              <a:defRPr/>
            </a:pP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오픈소스</a:t>
            </a:r>
            <a:r>
              <a:rPr lang="en-US" altLang="ko-KR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SW</a:t>
            </a: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기초 </a:t>
            </a:r>
            <a:r>
              <a:rPr lang="en-US" altLang="ko-KR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6</a:t>
            </a: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분반</a:t>
            </a:r>
          </a:p>
        </p:txBody>
      </p:sp>
      <p:cxnSp>
        <p:nvCxnSpPr>
          <p:cNvPr id="5" name="직선 연결선 4"/>
          <p:cNvCxnSpPr/>
          <p:nvPr/>
        </p:nvCxnSpPr>
        <p:spPr>
          <a:xfrm flipH="1">
            <a:off x="5794990" y="4048665"/>
            <a:ext cx="602021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"/>
          <p:cNvSpPr txBox="1"/>
          <p:nvPr/>
        </p:nvSpPr>
        <p:spPr>
          <a:xfrm>
            <a:off x="9248748" y="5900238"/>
            <a:ext cx="2709075" cy="69249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정보통계학과 </a:t>
            </a:r>
            <a:r>
              <a:rPr lang="en-US" altLang="ko-KR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32200472</a:t>
            </a: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 김동혁</a:t>
            </a:r>
          </a:p>
          <a:p>
            <a:pPr lvl="0">
              <a:defRPr/>
            </a:pP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컴퓨터공학과 </a:t>
            </a:r>
            <a:r>
              <a:rPr lang="en-US" altLang="ko-KR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32211228</a:t>
            </a: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 김태형</a:t>
            </a:r>
          </a:p>
          <a:p>
            <a:pPr lvl="0">
              <a:defRPr/>
            </a:pP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소프트웨어학과 </a:t>
            </a:r>
            <a:r>
              <a:rPr lang="en-US" altLang="ko-KR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32232597 </a:t>
            </a:r>
            <a:r>
              <a:rPr lang="ko-KR" altLang="en-US" sz="1500" b="1" dirty="0" err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엄세훈</a:t>
            </a:r>
            <a:endParaRPr lang="ko-KR" altLang="en-US" sz="1500" b="1" dirty="0">
              <a:solidFill>
                <a:schemeClr val="accent3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4" name="TextBox 3"/>
          <p:cNvSpPr txBox="1"/>
          <p:nvPr/>
        </p:nvSpPr>
        <p:spPr>
          <a:xfrm>
            <a:off x="10158368" y="5535573"/>
            <a:ext cx="852272" cy="30225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20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사고</a:t>
            </a:r>
            <a:r>
              <a:rPr lang="en-US" altLang="ko-KR" sz="20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8</a:t>
            </a:r>
            <a:r>
              <a:rPr lang="ko-KR" altLang="en-US" sz="20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조</a:t>
            </a:r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067D0A42-499F-D13D-DA83-CF2BF0BB8C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41140" y="1233380"/>
            <a:ext cx="1509719" cy="54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92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E02278-AE09-63B3-F0D9-B6DC8028D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828C3CF-EE83-CADA-142F-C39D8B2C60D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58FC75-B874-9513-F28C-5079E85C9CEB}"/>
              </a:ext>
            </a:extLst>
          </p:cNvPr>
          <p:cNvSpPr txBox="1"/>
          <p:nvPr/>
        </p:nvSpPr>
        <p:spPr>
          <a:xfrm>
            <a:off x="534988" y="428643"/>
            <a:ext cx="443996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커밋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6B45E37-1C33-CC43-7BA2-1C422E7C7E1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619761-1442-AEA8-1075-FBAF9109006A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429B156-5A0A-15B4-9B0A-0FACF7F2E860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889E3C9-2CF4-2758-8A78-5D288621F1D4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5" name="TextBox 2">
              <a:extLst>
                <a:ext uri="{FF2B5EF4-FFF2-40B4-BE49-F238E27FC236}">
                  <a16:creationId xmlns:a16="http://schemas.microsoft.com/office/drawing/2014/main" id="{8994BF2A-B4A2-D6A2-2FBE-F2B4536852CF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40CCD4D-4286-C02F-321E-A5E4355FBB24}"/>
              </a:ext>
            </a:extLst>
          </p:cNvPr>
          <p:cNvGrpSpPr/>
          <p:nvPr/>
        </p:nvGrpSpPr>
        <p:grpSpPr>
          <a:xfrm>
            <a:off x="1282811" y="1190452"/>
            <a:ext cx="3175488" cy="5395018"/>
            <a:chOff x="1404888" y="1319237"/>
            <a:chExt cx="3175488" cy="539501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12D02B7-A15D-D6E9-24C0-5C5DBC7B6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04888" y="1319237"/>
              <a:ext cx="3175488" cy="5105418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24" name="TextBox 44">
              <a:extLst>
                <a:ext uri="{FF2B5EF4-FFF2-40B4-BE49-F238E27FC236}">
                  <a16:creationId xmlns:a16="http://schemas.microsoft.com/office/drawing/2014/main" id="{075C7022-5657-E450-8720-66F5F54D8347}"/>
                </a:ext>
              </a:extLst>
            </p:cNvPr>
            <p:cNvSpPr txBox="1"/>
            <p:nvPr/>
          </p:nvSpPr>
          <p:spPr>
            <a:xfrm>
              <a:off x="2081273" y="6442514"/>
              <a:ext cx="1822718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ctr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b="1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gitmessage.txt</a:t>
              </a:r>
              <a:endParaRPr kumimoji="0" lang="ko-KR" altLang="en-US" sz="1500" b="1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BEA813D-65C9-9AC6-6483-284C5C5AE97D}"/>
              </a:ext>
            </a:extLst>
          </p:cNvPr>
          <p:cNvGrpSpPr/>
          <p:nvPr/>
        </p:nvGrpSpPr>
        <p:grpSpPr>
          <a:xfrm>
            <a:off x="5743582" y="1716095"/>
            <a:ext cx="6065818" cy="4185232"/>
            <a:chOff x="5743582" y="1716095"/>
            <a:chExt cx="6065818" cy="4185232"/>
          </a:xfrm>
        </p:grpSpPr>
        <p:sp>
          <p:nvSpPr>
            <p:cNvPr id="3" name="순서도: 대체 처리 2">
              <a:extLst>
                <a:ext uri="{FF2B5EF4-FFF2-40B4-BE49-F238E27FC236}">
                  <a16:creationId xmlns:a16="http://schemas.microsoft.com/office/drawing/2014/main" id="{2542D4BF-7B71-C8DD-69EE-ED1AEEF64F19}"/>
                </a:ext>
              </a:extLst>
            </p:cNvPr>
            <p:cNvSpPr/>
            <p:nvPr/>
          </p:nvSpPr>
          <p:spPr>
            <a:xfrm>
              <a:off x="5743582" y="1716095"/>
              <a:ext cx="6065818" cy="4185232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31527D7B-642F-6C2E-B5B8-2614CB135891}"/>
                </a:ext>
              </a:extLst>
            </p:cNvPr>
            <p:cNvGrpSpPr/>
            <p:nvPr/>
          </p:nvGrpSpPr>
          <p:grpSpPr>
            <a:xfrm>
              <a:off x="6096000" y="2091212"/>
              <a:ext cx="5307780" cy="871905"/>
              <a:chOff x="6223820" y="2043009"/>
              <a:chExt cx="5307780" cy="871905"/>
            </a:xfrm>
          </p:grpSpPr>
          <p:sp>
            <p:nvSpPr>
              <p:cNvPr id="8" name="TextBox 44">
                <a:extLst>
                  <a:ext uri="{FF2B5EF4-FFF2-40B4-BE49-F238E27FC236}">
                    <a16:creationId xmlns:a16="http://schemas.microsoft.com/office/drawing/2014/main" id="{1EED9277-ABD5-5429-0DA7-EEDAA44AAB20}"/>
                  </a:ext>
                </a:extLst>
              </p:cNvPr>
              <p:cNvSpPr txBox="1"/>
              <p:nvPr/>
            </p:nvSpPr>
            <p:spPr>
              <a:xfrm>
                <a:off x="6736263" y="2043009"/>
                <a:ext cx="4795337" cy="871905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gitmessage.txt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파일에 </a:t>
                </a: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커밋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메시지 규칙에 맞는 템플릿을 제작하여 커맨드에서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‘git commit -m ~~~’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할 필요 없이 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endParaRPr>
              </a:p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커밋의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구조 통일화 및 작성 용이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10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B45F42D9-F03A-2B11-103F-7B3589307C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6223820" y="2076983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C9BC945-6C10-988F-F0E0-D9F820A27BB7}"/>
                </a:ext>
              </a:extLst>
            </p:cNvPr>
            <p:cNvGrpSpPr/>
            <p:nvPr/>
          </p:nvGrpSpPr>
          <p:grpSpPr>
            <a:xfrm>
              <a:off x="6099517" y="3209859"/>
              <a:ext cx="5304263" cy="401978"/>
              <a:chOff x="6099517" y="3209859"/>
              <a:chExt cx="5304263" cy="401978"/>
            </a:xfrm>
          </p:grpSpPr>
          <p:sp>
            <p:nvSpPr>
              <p:cNvPr id="12" name="TextBox 44">
                <a:extLst>
                  <a:ext uri="{FF2B5EF4-FFF2-40B4-BE49-F238E27FC236}">
                    <a16:creationId xmlns:a16="http://schemas.microsoft.com/office/drawing/2014/main" id="{F53E65F0-77F9-BDCC-F9E7-7C3B7539625C}"/>
                  </a:ext>
                </a:extLst>
              </p:cNvPr>
              <p:cNvSpPr txBox="1"/>
              <p:nvPr/>
            </p:nvSpPr>
            <p:spPr>
              <a:xfrm>
                <a:off x="6608443" y="3266100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커밋의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타입과 함께 제목 설정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16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F89A0481-EEF5-053E-9F3F-D877392AA61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6099517" y="3209859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419ED65A-06C5-3E3E-DEFF-83EC48BCC983}"/>
                </a:ext>
              </a:extLst>
            </p:cNvPr>
            <p:cNvGrpSpPr/>
            <p:nvPr/>
          </p:nvGrpSpPr>
          <p:grpSpPr>
            <a:xfrm>
              <a:off x="6099517" y="4008620"/>
              <a:ext cx="5304263" cy="401978"/>
              <a:chOff x="6227337" y="2193050"/>
              <a:chExt cx="5304263" cy="401978"/>
            </a:xfrm>
          </p:grpSpPr>
          <p:sp>
            <p:nvSpPr>
              <p:cNvPr id="18" name="TextBox 44">
                <a:extLst>
                  <a:ext uri="{FF2B5EF4-FFF2-40B4-BE49-F238E27FC236}">
                    <a16:creationId xmlns:a16="http://schemas.microsoft.com/office/drawing/2014/main" id="{C684001D-4A17-31CB-ACFC-E260872726ED}"/>
                  </a:ext>
                </a:extLst>
              </p:cNvPr>
              <p:cNvSpPr txBox="1"/>
              <p:nvPr/>
            </p:nvSpPr>
            <p:spPr>
              <a:xfrm>
                <a:off x="6736263" y="2249291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본문에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‘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무엇을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‘, ‘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왜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‘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변경하였는지 상세히 설명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19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0D548A16-4CEF-9A65-CE22-056BE40E0CD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4D90BF35-7BB4-B651-3254-60D878C1F5C3}"/>
                </a:ext>
              </a:extLst>
            </p:cNvPr>
            <p:cNvGrpSpPr/>
            <p:nvPr/>
          </p:nvGrpSpPr>
          <p:grpSpPr>
            <a:xfrm>
              <a:off x="6099517" y="4807381"/>
              <a:ext cx="5304263" cy="401978"/>
              <a:chOff x="6227337" y="2193050"/>
              <a:chExt cx="5304263" cy="401978"/>
            </a:xfrm>
          </p:grpSpPr>
          <p:sp>
            <p:nvSpPr>
              <p:cNvPr id="21" name="TextBox 44">
                <a:extLst>
                  <a:ext uri="{FF2B5EF4-FFF2-40B4-BE49-F238E27FC236}">
                    <a16:creationId xmlns:a16="http://schemas.microsoft.com/office/drawing/2014/main" id="{F41A4D00-6B12-63EE-03D9-41CBD005174F}"/>
                  </a:ext>
                </a:extLst>
              </p:cNvPr>
              <p:cNvSpPr txBox="1"/>
              <p:nvPr/>
            </p:nvSpPr>
            <p:spPr>
              <a:xfrm>
                <a:off x="6736263" y="2249291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관련 이슈 번호 명시가 필요할 시 </a:t>
                </a: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꼬릿말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작성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22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B3C3351E-FB09-046B-932C-99C687AA3B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4475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5A6FCC-45E4-CE13-A3DA-563493BAC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F4C6E2B-454E-9FAC-3454-216EDD94CD7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398F4B7-7219-A5B5-930B-EE00F07E148B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이슈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B943AEE-9A45-40E1-EBDD-7F6F3C7C1D0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7D76AE-31CA-2F1E-C495-581EC705973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F9B26BB-1C49-90DC-CA8B-9012307AA4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5850"/>
          <a:stretch/>
        </p:blipFill>
        <p:spPr>
          <a:xfrm>
            <a:off x="331120" y="1306503"/>
            <a:ext cx="4879977" cy="280825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EDEF60D3-4B58-0121-AB3E-4F76955CC5EC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6F18D9-0629-A14D-E02C-3F5E4E2CA30E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02A45F3C-2750-3734-53BC-8FDF492F8537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CE9013DE-47E2-94BA-B5E3-6A6F39EB237F}"/>
              </a:ext>
            </a:extLst>
          </p:cNvPr>
          <p:cNvSpPr/>
          <p:nvPr/>
        </p:nvSpPr>
        <p:spPr>
          <a:xfrm>
            <a:off x="5795062" y="1716095"/>
            <a:ext cx="606581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3940C8E-7995-D088-CBEA-BA80902AF7DA}"/>
              </a:ext>
            </a:extLst>
          </p:cNvPr>
          <p:cNvGrpSpPr/>
          <p:nvPr/>
        </p:nvGrpSpPr>
        <p:grpSpPr>
          <a:xfrm>
            <a:off x="6227337" y="2243777"/>
            <a:ext cx="5304263" cy="401978"/>
            <a:chOff x="6227337" y="2193050"/>
            <a:chExt cx="5304263" cy="401978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9788C5DE-0B55-19C5-7FB4-5F4E39D5EF4A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이슈 작성 규칙 지정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406156D3-5DF6-42CB-5463-14E5673194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039C5FA1-BAB3-AA5E-947E-EE2B213849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120" y="4271995"/>
            <a:ext cx="5017628" cy="229669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5F7024E9-4362-8FFE-D006-1BADBCADE375}"/>
              </a:ext>
            </a:extLst>
          </p:cNvPr>
          <p:cNvGrpSpPr/>
          <p:nvPr/>
        </p:nvGrpSpPr>
        <p:grpSpPr>
          <a:xfrm>
            <a:off x="6227337" y="3088353"/>
            <a:ext cx="5304263" cy="401978"/>
            <a:chOff x="6227337" y="2193050"/>
            <a:chExt cx="5304263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EA1DDB65-58D6-D98E-BA48-2EBE150010B6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이슈 템플릿을 지정하여 이슈 작성 시 구조 통일화 및 작성 용이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95B94F89-FC20-61A0-228B-6B95646AEA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F098B72-1DA5-6747-008A-AEDECA8E2D6E}"/>
              </a:ext>
            </a:extLst>
          </p:cNvPr>
          <p:cNvGrpSpPr/>
          <p:nvPr/>
        </p:nvGrpSpPr>
        <p:grpSpPr>
          <a:xfrm>
            <a:off x="6227337" y="3932929"/>
            <a:ext cx="5304263" cy="401978"/>
            <a:chOff x="6227337" y="2193050"/>
            <a:chExt cx="5304263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6B537EBD-9DC2-803D-C9F1-71B9D039A2D3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커밋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타입과 동일하게 이슈 타입과 함께 제목 작성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2EBBC5DA-5303-BF0E-897A-3F64FF6EC7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CC094CA-EBA5-378A-D6F7-546D661F026A}"/>
              </a:ext>
            </a:extLst>
          </p:cNvPr>
          <p:cNvGrpSpPr/>
          <p:nvPr/>
        </p:nvGrpSpPr>
        <p:grpSpPr>
          <a:xfrm>
            <a:off x="6227337" y="4777505"/>
            <a:ext cx="5304263" cy="401978"/>
            <a:chOff x="6227337" y="2193050"/>
            <a:chExt cx="5304263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39D2523E-0FD9-C3E9-1E37-10B0A0F5A496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본문에 논의할 내용 및 어떤 작업을 할 것인지 설명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작업 항목 나열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8463BF60-8724-F16F-FFD4-DCE1022931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67352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68CA82-1EC3-EE4B-5A79-D07F86D8D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6FA3D9C-0231-0612-5056-4CB936696AC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782CFBC-3B62-1A07-5EDA-F006355B1067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4E72530-864B-4A78-123C-18D50A7816A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61A5BA-1C14-BE62-E1C6-44D499A7023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9D09804-8D8D-49F0-6D6C-62AF03ADA100}"/>
              </a:ext>
            </a:extLst>
          </p:cNvPr>
          <p:cNvGrpSpPr/>
          <p:nvPr/>
        </p:nvGrpSpPr>
        <p:grpSpPr>
          <a:xfrm>
            <a:off x="1197662" y="1633796"/>
            <a:ext cx="9796676" cy="4194568"/>
            <a:chOff x="1197662" y="1331716"/>
            <a:chExt cx="9796676" cy="4194568"/>
          </a:xfrm>
        </p:grpSpPr>
        <p:sp>
          <p:nvSpPr>
            <p:cNvPr id="7" name="순서도: 대체 처리 6">
              <a:extLst>
                <a:ext uri="{FF2B5EF4-FFF2-40B4-BE49-F238E27FC236}">
                  <a16:creationId xmlns:a16="http://schemas.microsoft.com/office/drawing/2014/main" id="{97021C51-2E3C-3A73-581A-6DC4FA426576}"/>
                </a:ext>
              </a:extLst>
            </p:cNvPr>
            <p:cNvSpPr/>
            <p:nvPr/>
          </p:nvSpPr>
          <p:spPr>
            <a:xfrm>
              <a:off x="1197662" y="1331716"/>
              <a:ext cx="9796676" cy="4194568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86EAE67-2476-7527-BDD5-C1D932321E12}"/>
                </a:ext>
              </a:extLst>
            </p:cNvPr>
            <p:cNvGrpSpPr/>
            <p:nvPr/>
          </p:nvGrpSpPr>
          <p:grpSpPr>
            <a:xfrm>
              <a:off x="1654189" y="1669345"/>
              <a:ext cx="8920650" cy="384721"/>
              <a:chOff x="1654189" y="1669345"/>
              <a:chExt cx="8920650" cy="384721"/>
            </a:xfrm>
          </p:grpSpPr>
          <p:sp>
            <p:nvSpPr>
              <p:cNvPr id="11" name="TextBox 44">
                <a:extLst>
                  <a:ext uri="{FF2B5EF4-FFF2-40B4-BE49-F238E27FC236}">
                    <a16:creationId xmlns:a16="http://schemas.microsoft.com/office/drawing/2014/main" id="{AFF989AF-4FE4-90BC-B3B2-2EA63D859BD6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해야 할 작업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,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논의할 내용에 대해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FDD78E-35F4-A1B0-6317-0BE1C136E412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1.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2BFC14E-4722-620E-5459-7396E1DEBB88}"/>
                </a:ext>
              </a:extLst>
            </p:cNvPr>
            <p:cNvGrpSpPr/>
            <p:nvPr/>
          </p:nvGrpSpPr>
          <p:grpSpPr>
            <a:xfrm>
              <a:off x="1654189" y="2452993"/>
              <a:ext cx="8920650" cy="384721"/>
              <a:chOff x="1654189" y="1669345"/>
              <a:chExt cx="8920650" cy="384721"/>
            </a:xfrm>
          </p:grpSpPr>
          <p:sp>
            <p:nvSpPr>
              <p:cNvPr id="38" name="TextBox 44">
                <a:extLst>
                  <a:ext uri="{FF2B5EF4-FFF2-40B4-BE49-F238E27FC236}">
                    <a16:creationId xmlns:a16="http://schemas.microsoft.com/office/drawing/2014/main" id="{070B26E9-5087-51A3-FBD0-F15A6D77679C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번호와 연결되는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Branch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C799AC2-80AB-3CA5-F42D-5187CA4E8FDA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2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526AF1EE-6C0D-225A-A66F-FC36E2E14188}"/>
                </a:ext>
              </a:extLst>
            </p:cNvPr>
            <p:cNvGrpSpPr/>
            <p:nvPr/>
          </p:nvGrpSpPr>
          <p:grpSpPr>
            <a:xfrm>
              <a:off x="1654189" y="3236641"/>
              <a:ext cx="8920650" cy="384721"/>
              <a:chOff x="1654189" y="1669345"/>
              <a:chExt cx="8920650" cy="384721"/>
            </a:xfrm>
          </p:grpSpPr>
          <p:sp>
            <p:nvSpPr>
              <p:cNvPr id="49" name="TextBox 44">
                <a:extLst>
                  <a:ext uri="{FF2B5EF4-FFF2-40B4-BE49-F238E27FC236}">
                    <a16:creationId xmlns:a16="http://schemas.microsoft.com/office/drawing/2014/main" id="{A13D9D44-D390-C2E2-E57E-D7051F394200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와 관련한 작업 실행 후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생성한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Branch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에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Commit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CB50DD2-C636-21FC-BAD1-25900F449223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3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5AAD92B2-9B7E-6F01-45BB-E6BD12D83327}"/>
                </a:ext>
              </a:extLst>
            </p:cNvPr>
            <p:cNvGrpSpPr/>
            <p:nvPr/>
          </p:nvGrpSpPr>
          <p:grpSpPr>
            <a:xfrm>
              <a:off x="1654189" y="4020289"/>
              <a:ext cx="8920650" cy="384721"/>
              <a:chOff x="1654189" y="1669345"/>
              <a:chExt cx="8920650" cy="384721"/>
            </a:xfrm>
          </p:grpSpPr>
          <p:sp>
            <p:nvSpPr>
              <p:cNvPr id="52" name="TextBox 44">
                <a:extLst>
                  <a:ext uri="{FF2B5EF4-FFF2-40B4-BE49-F238E27FC236}">
                    <a16:creationId xmlns:a16="http://schemas.microsoft.com/office/drawing/2014/main" id="{AD3DFB12-5AC3-6B7B-04E5-FEE74F1168C4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Push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후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Pull Request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E040D4B3-3C35-FD03-48C5-5B0884A8380D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4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0FD03867-F2C5-ED00-7901-0B6CE45E389A}"/>
                </a:ext>
              </a:extLst>
            </p:cNvPr>
            <p:cNvGrpSpPr/>
            <p:nvPr/>
          </p:nvGrpSpPr>
          <p:grpSpPr>
            <a:xfrm>
              <a:off x="1654189" y="4803935"/>
              <a:ext cx="8920650" cy="384721"/>
              <a:chOff x="1654189" y="1669345"/>
              <a:chExt cx="8920650" cy="384721"/>
            </a:xfrm>
          </p:grpSpPr>
          <p:sp>
            <p:nvSpPr>
              <p:cNvPr id="55" name="TextBox 44">
                <a:extLst>
                  <a:ext uri="{FF2B5EF4-FFF2-40B4-BE49-F238E27FC236}">
                    <a16:creationId xmlns:a16="http://schemas.microsoft.com/office/drawing/2014/main" id="{9814BF06-B899-7F38-07D7-F72F29AC5F69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Branch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protection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rule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에 따라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PR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에 대해 다른 두 팀원의 리뷰 및 승인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마지막 검토자가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Merge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시행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1A9D51C0-3201-C99E-6F21-7B706C7D6327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5.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902AA3D5-35DD-B338-509B-F3A496E1E4B8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F9908FD-2849-D645-C475-23D1B1B536FA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F826A16A-B22E-7231-6B50-93AF083A8C2A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9959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F2D7BA-01D7-F926-55D8-1749384F3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0DF1593-9E18-D9DE-4923-7CDD5C277B79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B5A87D-B625-EDAB-267E-49AF326B3DB0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4140155-CBE1-B521-2F05-0B9B0ACA703E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4A9A55-75BB-28DA-53C6-640EDBAC24D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74B6CBD-28B4-0D44-4C40-D5423D7C2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6392" y="1587240"/>
            <a:ext cx="5535045" cy="421304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F962FB0B-CA0E-8D0D-2B17-91675DFB2252}"/>
              </a:ext>
            </a:extLst>
          </p:cNvPr>
          <p:cNvGrpSpPr/>
          <p:nvPr/>
        </p:nvGrpSpPr>
        <p:grpSpPr>
          <a:xfrm>
            <a:off x="573214" y="2893894"/>
            <a:ext cx="5342838" cy="1215015"/>
            <a:chOff x="270563" y="2893894"/>
            <a:chExt cx="5342838" cy="1215015"/>
          </a:xfrm>
        </p:grpSpPr>
        <p:sp>
          <p:nvSpPr>
            <p:cNvPr id="25" name="순서도: 대체 처리 24">
              <a:extLst>
                <a:ext uri="{FF2B5EF4-FFF2-40B4-BE49-F238E27FC236}">
                  <a16:creationId xmlns:a16="http://schemas.microsoft.com/office/drawing/2014/main" id="{15A7C0D3-5F81-D1F1-7A9A-8101DD3BEC31}"/>
                </a:ext>
              </a:extLst>
            </p:cNvPr>
            <p:cNvSpPr/>
            <p:nvPr/>
          </p:nvSpPr>
          <p:spPr>
            <a:xfrm>
              <a:off x="270563" y="2893894"/>
              <a:ext cx="5342838" cy="1215015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000696C0-FAAB-BB48-B232-D52744E1B925}"/>
                </a:ext>
              </a:extLst>
            </p:cNvPr>
            <p:cNvGrpSpPr/>
            <p:nvPr/>
          </p:nvGrpSpPr>
          <p:grpSpPr>
            <a:xfrm>
              <a:off x="534988" y="3281757"/>
              <a:ext cx="4722812" cy="412005"/>
              <a:chOff x="1654189" y="1642061"/>
              <a:chExt cx="4722812" cy="412005"/>
            </a:xfrm>
          </p:grpSpPr>
          <p:sp>
            <p:nvSpPr>
              <p:cNvPr id="23" name="TextBox 44">
                <a:extLst>
                  <a:ext uri="{FF2B5EF4-FFF2-40B4-BE49-F238E27FC236}">
                    <a16:creationId xmlns:a16="http://schemas.microsoft.com/office/drawing/2014/main" id="{4F00B1F1-A47F-1EBC-FD39-2B1CB2C60C97}"/>
                  </a:ext>
                </a:extLst>
              </p:cNvPr>
              <p:cNvSpPr txBox="1"/>
              <p:nvPr/>
            </p:nvSpPr>
            <p:spPr>
              <a:xfrm>
                <a:off x="2138939" y="1642061"/>
                <a:ext cx="4238062" cy="36234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해야 할 작업</a:t>
                </a:r>
                <a:r>
                  <a:rPr kumimoji="0" lang="en-US" altLang="ko-KR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, </a:t>
                </a: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논의할 내용에 대해 </a:t>
                </a:r>
                <a:r>
                  <a:rPr kumimoji="0" lang="en-US" altLang="ko-KR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</a:t>
                </a: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20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AFD78C4-B35B-2A10-B15D-AA2E80A3FF5C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1.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D419518-F71A-0F31-6D7E-D937DFD80CF2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774EFF5-6897-5E35-4CC4-103CA8507BF2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9" name="TextBox 2">
              <a:extLst>
                <a:ext uri="{FF2B5EF4-FFF2-40B4-BE49-F238E27FC236}">
                  <a16:creationId xmlns:a16="http://schemas.microsoft.com/office/drawing/2014/main" id="{BC13260B-9D9E-0470-15A6-3D335C21E8C3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544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1A3F18-F564-2530-43D9-258904EA5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F245130-DCE7-62DD-9E57-C7F97FB4F81C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93DA6DA-C297-D16A-6F14-9D2E78CD80E8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30982DD-2978-E893-09EC-0FDABBB297AF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066C2E-E8B1-B685-1D4E-55B29266376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BA69E52-F6CD-8004-4153-6378166E89C1}"/>
              </a:ext>
            </a:extLst>
          </p:cNvPr>
          <p:cNvGrpSpPr>
            <a:grpSpLocks noChangeAspect="1"/>
          </p:cNvGrpSpPr>
          <p:nvPr/>
        </p:nvGrpSpPr>
        <p:grpSpPr>
          <a:xfrm>
            <a:off x="6984085" y="1724202"/>
            <a:ext cx="3577978" cy="3952698"/>
            <a:chOff x="8696523" y="1931785"/>
            <a:chExt cx="2819794" cy="3115110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F531C3E-BC1C-3D77-4A51-4C5AA04958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96523" y="1931785"/>
              <a:ext cx="2819794" cy="311511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BBC7B838-4EF0-D258-8C36-3D6BEDCD82F4}"/>
                </a:ext>
              </a:extLst>
            </p:cNvPr>
            <p:cNvSpPr/>
            <p:nvPr/>
          </p:nvSpPr>
          <p:spPr>
            <a:xfrm>
              <a:off x="8903602" y="3774208"/>
              <a:ext cx="2466001" cy="300182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A2524F7-B306-F19E-7795-FB4B30CB1549}"/>
              </a:ext>
            </a:extLst>
          </p:cNvPr>
          <p:cNvGrpSpPr/>
          <p:nvPr/>
        </p:nvGrpSpPr>
        <p:grpSpPr>
          <a:xfrm>
            <a:off x="573214" y="2893894"/>
            <a:ext cx="5342838" cy="1215015"/>
            <a:chOff x="270563" y="2893894"/>
            <a:chExt cx="5342838" cy="1215015"/>
          </a:xfrm>
        </p:grpSpPr>
        <p:sp>
          <p:nvSpPr>
            <p:cNvPr id="13" name="순서도: 대체 처리 12">
              <a:extLst>
                <a:ext uri="{FF2B5EF4-FFF2-40B4-BE49-F238E27FC236}">
                  <a16:creationId xmlns:a16="http://schemas.microsoft.com/office/drawing/2014/main" id="{C6F638A5-9B33-E458-77B1-97DDD9379C68}"/>
                </a:ext>
              </a:extLst>
            </p:cNvPr>
            <p:cNvSpPr/>
            <p:nvPr/>
          </p:nvSpPr>
          <p:spPr>
            <a:xfrm>
              <a:off x="270563" y="2893894"/>
              <a:ext cx="5342838" cy="1215015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5A9AADD6-A401-7AFF-CA6F-62F6B70B0497}"/>
                </a:ext>
              </a:extLst>
            </p:cNvPr>
            <p:cNvGrpSpPr/>
            <p:nvPr/>
          </p:nvGrpSpPr>
          <p:grpSpPr>
            <a:xfrm>
              <a:off x="534988" y="3281757"/>
              <a:ext cx="4722812" cy="412005"/>
              <a:chOff x="1654189" y="1642061"/>
              <a:chExt cx="4722812" cy="412005"/>
            </a:xfrm>
          </p:grpSpPr>
          <p:sp>
            <p:nvSpPr>
              <p:cNvPr id="16" name="TextBox 44">
                <a:extLst>
                  <a:ext uri="{FF2B5EF4-FFF2-40B4-BE49-F238E27FC236}">
                    <a16:creationId xmlns:a16="http://schemas.microsoft.com/office/drawing/2014/main" id="{BDE80201-830B-BB0F-E9FE-0C103BED7796}"/>
                  </a:ext>
                </a:extLst>
              </p:cNvPr>
              <p:cNvSpPr txBox="1"/>
              <p:nvPr/>
            </p:nvSpPr>
            <p:spPr>
              <a:xfrm>
                <a:off x="2138939" y="1642061"/>
                <a:ext cx="4238062" cy="36234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번호와 연결되는 </a:t>
                </a: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Branch 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생성</a:t>
                </a:r>
                <a:endParaRPr kumimoji="0" lang="ko-KR" altLang="en-US" sz="20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C19F1AE-D235-D907-C78D-332325A2A0D2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2.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D684E89-BF23-6132-1933-92478D4BA724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44648398-F3E4-912D-403F-7646B761CB8C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6" name="TextBox 2">
              <a:extLst>
                <a:ext uri="{FF2B5EF4-FFF2-40B4-BE49-F238E27FC236}">
                  <a16:creationId xmlns:a16="http://schemas.microsoft.com/office/drawing/2014/main" id="{53C31955-9A2E-3C7D-2F44-C4EDD0EA5D3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8618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50F952-D049-4888-D681-E38706869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4810027-C6EE-6AEF-1D34-140383449E2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38CDC4E-75FE-231C-CD43-974742DD3BB2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191D894-5E6E-69A2-4E07-6B5996EB33A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217D93-39AC-256D-D46B-F77F0024A2B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AF9281D-28C1-BABF-7F66-F4CA266B386A}"/>
              </a:ext>
            </a:extLst>
          </p:cNvPr>
          <p:cNvGrpSpPr/>
          <p:nvPr/>
        </p:nvGrpSpPr>
        <p:grpSpPr>
          <a:xfrm>
            <a:off x="573214" y="2893894"/>
            <a:ext cx="5342838" cy="1215015"/>
            <a:chOff x="270563" y="2893894"/>
            <a:chExt cx="5342838" cy="1215015"/>
          </a:xfrm>
        </p:grpSpPr>
        <p:sp>
          <p:nvSpPr>
            <p:cNvPr id="13" name="순서도: 대체 처리 12">
              <a:extLst>
                <a:ext uri="{FF2B5EF4-FFF2-40B4-BE49-F238E27FC236}">
                  <a16:creationId xmlns:a16="http://schemas.microsoft.com/office/drawing/2014/main" id="{A9DAFFD6-F8F2-56F6-61FB-14552201451F}"/>
                </a:ext>
              </a:extLst>
            </p:cNvPr>
            <p:cNvSpPr/>
            <p:nvPr/>
          </p:nvSpPr>
          <p:spPr>
            <a:xfrm>
              <a:off x="270563" y="2893894"/>
              <a:ext cx="5342838" cy="1215015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93AE7FCC-54A5-D1F3-F583-9D214DC449A3}"/>
                </a:ext>
              </a:extLst>
            </p:cNvPr>
            <p:cNvGrpSpPr/>
            <p:nvPr/>
          </p:nvGrpSpPr>
          <p:grpSpPr>
            <a:xfrm>
              <a:off x="534988" y="3081702"/>
              <a:ext cx="4722812" cy="762453"/>
              <a:chOff x="1654189" y="1442006"/>
              <a:chExt cx="4722812" cy="762453"/>
            </a:xfrm>
          </p:grpSpPr>
          <p:sp>
            <p:nvSpPr>
              <p:cNvPr id="16" name="TextBox 44">
                <a:extLst>
                  <a:ext uri="{FF2B5EF4-FFF2-40B4-BE49-F238E27FC236}">
                    <a16:creationId xmlns:a16="http://schemas.microsoft.com/office/drawing/2014/main" id="{52464780-7031-F972-ECAC-241068AEBC92}"/>
                  </a:ext>
                </a:extLst>
              </p:cNvPr>
              <p:cNvSpPr txBox="1"/>
              <p:nvPr/>
            </p:nvSpPr>
            <p:spPr>
              <a:xfrm>
                <a:off x="2138939" y="1442006"/>
                <a:ext cx="4238062" cy="76245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와 관련한 작업 실행 후 </a:t>
                </a:r>
                <a:endParaRPr lang="en-US" altLang="ko-KR" sz="20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endParaRPr>
              </a:p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생성한 </a:t>
                </a:r>
                <a:r>
                  <a:rPr kumimoji="0" lang="en-US" altLang="ko-KR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Branch</a:t>
                </a: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에 </a:t>
                </a: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Commit</a:t>
                </a:r>
                <a:endParaRPr kumimoji="0" lang="ko-KR" altLang="en-US" sz="20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78450C5-BCA1-D99D-6015-CE44211CCD86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3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0FB893D2-61E8-7800-78E5-E865CB2DB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0820" y="3307103"/>
            <a:ext cx="4520692" cy="268933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C51BD71-51F0-10F4-9A76-EE7F26D78E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108" y="1321466"/>
            <a:ext cx="4520692" cy="180285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8D15F381-BD84-6A1F-6BC0-B8A06516ABC4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FB636FC-C6B1-F160-6BC6-3ECAFFF35ADC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2" name="TextBox 2">
              <a:extLst>
                <a:ext uri="{FF2B5EF4-FFF2-40B4-BE49-F238E27FC236}">
                  <a16:creationId xmlns:a16="http://schemas.microsoft.com/office/drawing/2014/main" id="{51976289-F639-6225-3E33-6D7710700C53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1325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5F7166-81D8-AC38-C9B4-89B3E4C56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2465B464-2332-FC07-1C95-77E35EF0C74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0161CC7-A32F-681C-FF90-F6B8D194DCF0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2C8A481-27EF-40E9-3514-D6C658682B1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432023-609B-1EF8-06B1-5AF40EA2C5F5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DCBF067-6C4C-E21A-5D2F-3574078A36FE}"/>
              </a:ext>
            </a:extLst>
          </p:cNvPr>
          <p:cNvGrpSpPr/>
          <p:nvPr/>
        </p:nvGrpSpPr>
        <p:grpSpPr>
          <a:xfrm>
            <a:off x="573214" y="2893894"/>
            <a:ext cx="5342838" cy="1215015"/>
            <a:chOff x="270563" y="2893894"/>
            <a:chExt cx="5342838" cy="1215015"/>
          </a:xfrm>
        </p:grpSpPr>
        <p:sp>
          <p:nvSpPr>
            <p:cNvPr id="13" name="순서도: 대체 처리 12">
              <a:extLst>
                <a:ext uri="{FF2B5EF4-FFF2-40B4-BE49-F238E27FC236}">
                  <a16:creationId xmlns:a16="http://schemas.microsoft.com/office/drawing/2014/main" id="{D810A719-7B3A-2BDD-A1FE-7602EA65AE3E}"/>
                </a:ext>
              </a:extLst>
            </p:cNvPr>
            <p:cNvSpPr/>
            <p:nvPr/>
          </p:nvSpPr>
          <p:spPr>
            <a:xfrm>
              <a:off x="270563" y="2893894"/>
              <a:ext cx="5342838" cy="1215015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95C3070D-2712-4283-1B8C-3DDA3AC65A6B}"/>
                </a:ext>
              </a:extLst>
            </p:cNvPr>
            <p:cNvGrpSpPr/>
            <p:nvPr/>
          </p:nvGrpSpPr>
          <p:grpSpPr>
            <a:xfrm>
              <a:off x="534988" y="3281757"/>
              <a:ext cx="4722812" cy="412005"/>
              <a:chOff x="1654189" y="1642061"/>
              <a:chExt cx="4722812" cy="412005"/>
            </a:xfrm>
          </p:grpSpPr>
          <p:sp>
            <p:nvSpPr>
              <p:cNvPr id="16" name="TextBox 44">
                <a:extLst>
                  <a:ext uri="{FF2B5EF4-FFF2-40B4-BE49-F238E27FC236}">
                    <a16:creationId xmlns:a16="http://schemas.microsoft.com/office/drawing/2014/main" id="{30102F60-BD6B-9EC6-FEC0-16C26E626B25}"/>
                  </a:ext>
                </a:extLst>
              </p:cNvPr>
              <p:cNvSpPr txBox="1"/>
              <p:nvPr/>
            </p:nvSpPr>
            <p:spPr>
              <a:xfrm>
                <a:off x="2138939" y="1642061"/>
                <a:ext cx="4238062" cy="36234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Push </a:t>
                </a: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후 </a:t>
                </a:r>
                <a:r>
                  <a:rPr kumimoji="0" lang="en-US" altLang="ko-KR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Pull Request </a:t>
                </a:r>
                <a:r>
                  <a:rPr kumimoji="0" lang="ko-KR" altLang="en-US" sz="20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20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B005AFF-6647-012D-4B19-BADDB649FB24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4.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245DF5C5-A3D4-46B6-8D81-E59424878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477" y="1931785"/>
            <a:ext cx="5610814" cy="305502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900B5465-1870-6DF2-013D-82F9EF6359CE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5749791-F64A-9B51-5BAD-2D4C24021B2D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8" name="TextBox 2">
              <a:extLst>
                <a:ext uri="{FF2B5EF4-FFF2-40B4-BE49-F238E27FC236}">
                  <a16:creationId xmlns:a16="http://schemas.microsoft.com/office/drawing/2014/main" id="{3728AD11-AFD0-4BF9-01FC-D162065BFBA7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6145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9A5E7D-83C0-ECFF-E528-3E230FE18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2478FFB-B294-C6C7-4202-741929EBF029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67A0FDA-D932-A147-974A-54B9CD74C5BD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9BF92E2-9D3A-101B-A53C-218808845E1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E3720F-F56C-40B8-7B6F-169D1B6536DA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8851303-2167-7319-ADE1-7B1470646BAF}"/>
              </a:ext>
            </a:extLst>
          </p:cNvPr>
          <p:cNvGrpSpPr/>
          <p:nvPr/>
        </p:nvGrpSpPr>
        <p:grpSpPr>
          <a:xfrm>
            <a:off x="573214" y="2700865"/>
            <a:ext cx="5342838" cy="1910453"/>
            <a:chOff x="270563" y="2700865"/>
            <a:chExt cx="5342838" cy="1910453"/>
          </a:xfrm>
        </p:grpSpPr>
        <p:sp>
          <p:nvSpPr>
            <p:cNvPr id="13" name="순서도: 대체 처리 12">
              <a:extLst>
                <a:ext uri="{FF2B5EF4-FFF2-40B4-BE49-F238E27FC236}">
                  <a16:creationId xmlns:a16="http://schemas.microsoft.com/office/drawing/2014/main" id="{6B7A5EBE-D777-C068-30B6-C4405A44999E}"/>
                </a:ext>
              </a:extLst>
            </p:cNvPr>
            <p:cNvSpPr/>
            <p:nvPr/>
          </p:nvSpPr>
          <p:spPr>
            <a:xfrm>
              <a:off x="270563" y="2700865"/>
              <a:ext cx="5342838" cy="1910453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A2E05AD-D947-2484-D6E6-557462A4CB55}"/>
                </a:ext>
              </a:extLst>
            </p:cNvPr>
            <p:cNvGrpSpPr/>
            <p:nvPr/>
          </p:nvGrpSpPr>
          <p:grpSpPr>
            <a:xfrm>
              <a:off x="534988" y="2809412"/>
              <a:ext cx="4924064" cy="1562672"/>
              <a:chOff x="1654189" y="1169716"/>
              <a:chExt cx="4924064" cy="1562672"/>
            </a:xfrm>
          </p:grpSpPr>
          <p:sp>
            <p:nvSpPr>
              <p:cNvPr id="16" name="TextBox 44">
                <a:extLst>
                  <a:ext uri="{FF2B5EF4-FFF2-40B4-BE49-F238E27FC236}">
                    <a16:creationId xmlns:a16="http://schemas.microsoft.com/office/drawing/2014/main" id="{E8C1B70B-D660-332A-244C-445834D725F5}"/>
                  </a:ext>
                </a:extLst>
              </p:cNvPr>
              <p:cNvSpPr txBox="1"/>
              <p:nvPr/>
            </p:nvSpPr>
            <p:spPr>
              <a:xfrm>
                <a:off x="2138939" y="1169716"/>
                <a:ext cx="4439314" cy="156267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- Main </a:t>
                </a:r>
                <a:r>
                  <a:rPr lang="ko-KR" altLang="en-US" sz="20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브랜치에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대한 </a:t>
                </a: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Branch protection rule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적용</a:t>
                </a:r>
                <a:endParaRPr lang="en-US" altLang="ko-KR" sz="20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endParaRPr>
              </a:p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- PR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에 대해 다른 두 팀원의 리뷰 및 승인</a:t>
                </a: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, 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마지막 검토자가 </a:t>
                </a:r>
                <a:r>
                  <a:rPr lang="en-US" altLang="ko-KR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Merge </a:t>
                </a:r>
                <a:r>
                  <a:rPr lang="ko-KR" altLang="en-US" sz="20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시행</a:t>
                </a:r>
                <a:endParaRPr kumimoji="0" lang="ko-KR" altLang="en-US" sz="20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9786E41-EB33-6347-7691-C347B66CCCE9}"/>
                  </a:ext>
                </a:extLst>
              </p:cNvPr>
              <p:cNvSpPr txBox="1"/>
              <p:nvPr/>
            </p:nvSpPr>
            <p:spPr>
              <a:xfrm>
                <a:off x="1654189" y="1797164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5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B3E28BB-E550-3986-F1FB-20E12DD6A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6273" y="4469939"/>
            <a:ext cx="4484240" cy="227471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66E23E3-CA45-4730-AF20-E8ED961803FE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5525F6E-9133-1024-9FFA-8D04633F4264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F8C9C4F6-6E6D-74CF-F51B-76B354DF3F4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5BE84097-4A12-1E15-6688-4335A19A2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929" y="1244975"/>
            <a:ext cx="3756927" cy="311368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77049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515E04-C33D-1D8D-8C01-960C7C918B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676652D-1117-D9BA-144B-1D463142D0A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0D0E7C3-C1C9-DC48-8F21-702DAF1995D8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관리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D56B67-43EC-93D0-55F6-853E0EA2EB78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B754A7-CEE2-2C9B-05F6-84973AF6AFE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823CA1E-EFBE-662C-FFD4-45E25ED010A4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DF21C2C-3FCE-7769-51F6-9D0BF8446205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97CE256B-268F-46B7-0667-91FACFD48A48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5" name="순서도: 대체 처리 14">
            <a:extLst>
              <a:ext uri="{FF2B5EF4-FFF2-40B4-BE49-F238E27FC236}">
                <a16:creationId xmlns:a16="http://schemas.microsoft.com/office/drawing/2014/main" id="{3EC79C7B-DD58-1777-A8CE-C590D6D8CC0F}"/>
              </a:ext>
            </a:extLst>
          </p:cNvPr>
          <p:cNvSpPr/>
          <p:nvPr/>
        </p:nvSpPr>
        <p:spPr>
          <a:xfrm>
            <a:off x="5948516" y="2477728"/>
            <a:ext cx="5840361" cy="2282739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EE5221A1-AB01-703D-1D0C-8E6D22B171E2}"/>
              </a:ext>
            </a:extLst>
          </p:cNvPr>
          <p:cNvGrpSpPr/>
          <p:nvPr/>
        </p:nvGrpSpPr>
        <p:grpSpPr>
          <a:xfrm>
            <a:off x="6260931" y="3027022"/>
            <a:ext cx="5396081" cy="401978"/>
            <a:chOff x="4373137" y="3819557"/>
            <a:chExt cx="5396081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E3691688-38E2-E4E9-881D-2DB50DFFF1D4}"/>
                </a:ext>
              </a:extLst>
            </p:cNvPr>
            <p:cNvSpPr txBox="1"/>
            <p:nvPr/>
          </p:nvSpPr>
          <p:spPr>
            <a:xfrm>
              <a:off x="4869363" y="3853980"/>
              <a:ext cx="4899855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Slack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에 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SABU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워크스페이스를 개설하여 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GitHub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와 연동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D3B8B866-B815-0190-08E8-69199A2CAC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373137" y="3819557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16AA769-E09B-CE6B-8048-D18FE4ACBE03}"/>
              </a:ext>
            </a:extLst>
          </p:cNvPr>
          <p:cNvGrpSpPr/>
          <p:nvPr/>
        </p:nvGrpSpPr>
        <p:grpSpPr>
          <a:xfrm>
            <a:off x="6260931" y="3648824"/>
            <a:ext cx="5396081" cy="571823"/>
            <a:chOff x="4373137" y="3703939"/>
            <a:chExt cx="5396081" cy="571823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DE12EC42-053E-8CE1-6E62-FF82E86F1E23}"/>
                </a:ext>
              </a:extLst>
            </p:cNvPr>
            <p:cNvSpPr txBox="1"/>
            <p:nvPr/>
          </p:nvSpPr>
          <p:spPr>
            <a:xfrm>
              <a:off x="4869363" y="3703939"/>
              <a:ext cx="4899855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GitHub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에서 작업이 이루어지면 각자 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Slack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을 통해 알림을 받고</a:t>
              </a:r>
              <a:endParaRPr kumimoji="0" lang="en-US" altLang="ko-KR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이슈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코멘트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 err="1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커밋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PR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등 내용에 대해 확인 가능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778F5B69-A5DF-626E-AF77-9C599A6B43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373137" y="3819557"/>
              <a:ext cx="401978" cy="401978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EA151A4-793A-AD12-D819-2506CAE1E6DB}"/>
              </a:ext>
            </a:extLst>
          </p:cNvPr>
          <p:cNvGrpSpPr/>
          <p:nvPr/>
        </p:nvGrpSpPr>
        <p:grpSpPr>
          <a:xfrm>
            <a:off x="534988" y="1319237"/>
            <a:ext cx="5118358" cy="5150582"/>
            <a:chOff x="534988" y="1319237"/>
            <a:chExt cx="5118358" cy="5150582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127156F1-57DF-4BB1-CF16-3DD2AC311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4988" y="1319237"/>
              <a:ext cx="5118358" cy="5150582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843EA69-7D4B-FFA6-A31C-B0D7598C6BEE}"/>
                </a:ext>
              </a:extLst>
            </p:cNvPr>
            <p:cNvSpPr/>
            <p:nvPr/>
          </p:nvSpPr>
          <p:spPr>
            <a:xfrm>
              <a:off x="919163" y="1785938"/>
              <a:ext cx="1047750" cy="457192"/>
            </a:xfrm>
            <a:prstGeom prst="rect">
              <a:avLst/>
            </a:prstGeom>
            <a:solidFill>
              <a:srgbClr val="5B2B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64998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C36E6E-12D3-25CB-BE50-E50B5AE9A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DB038F9-D796-245B-A3E5-A9EEB3F1DC3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8A1EB6-9B0D-9E5D-8602-A1949F36BF6B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2.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서비스 설계</a:t>
            </a:r>
          </a:p>
        </p:txBody>
      </p:sp>
    </p:spTree>
    <p:extLst>
      <p:ext uri="{BB962C8B-B14F-4D97-AF65-F5344CB8AC3E}">
        <p14:creationId xmlns:p14="http://schemas.microsoft.com/office/powerpoint/2010/main" val="1452790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/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목차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37452DF-6045-F949-5705-0A4717DA8C67}"/>
              </a:ext>
            </a:extLst>
          </p:cNvPr>
          <p:cNvGrpSpPr/>
          <p:nvPr/>
        </p:nvGrpSpPr>
        <p:grpSpPr>
          <a:xfrm>
            <a:off x="961845" y="1671373"/>
            <a:ext cx="4415913" cy="720000"/>
            <a:chOff x="2310812" y="1571785"/>
            <a:chExt cx="4415913" cy="720000"/>
          </a:xfrm>
        </p:grpSpPr>
        <p:sp>
          <p:nvSpPr>
            <p:cNvPr id="300" name="TextBox 1"/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GitHub 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관리</a:t>
              </a:r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FF1914BB-9EF7-FBA7-B828-21505D3F85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1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20D6DF1-C08D-9916-96A4-5F61DAA2C399}"/>
              </a:ext>
            </a:extLst>
          </p:cNvPr>
          <p:cNvGrpSpPr/>
          <p:nvPr/>
        </p:nvGrpSpPr>
        <p:grpSpPr>
          <a:xfrm>
            <a:off x="961845" y="3162276"/>
            <a:ext cx="5078716" cy="1052497"/>
            <a:chOff x="2310812" y="1571785"/>
            <a:chExt cx="5078716" cy="1052497"/>
          </a:xfrm>
        </p:grpSpPr>
        <p:sp>
          <p:nvSpPr>
            <p:cNvPr id="15" name="TextBox 1">
              <a:extLst>
                <a:ext uri="{FF2B5EF4-FFF2-40B4-BE49-F238E27FC236}">
                  <a16:creationId xmlns:a16="http://schemas.microsoft.com/office/drawing/2014/main" id="{9D0172AC-6FDB-FE00-6A07-A816E83D1C12}"/>
                </a:ext>
              </a:extLst>
            </p:cNvPr>
            <p:cNvSpPr txBox="1"/>
            <p:nvPr/>
          </p:nvSpPr>
          <p:spPr>
            <a:xfrm>
              <a:off x="3370542" y="1700952"/>
              <a:ext cx="4018986" cy="92333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&amp; 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모델링 계획</a:t>
              </a:r>
            </a:p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4C72CC5-D562-9C54-9CA3-F2F28DF5CF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3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67A66B2-C0EC-B67D-4D2C-CCEABF190073}"/>
              </a:ext>
            </a:extLst>
          </p:cNvPr>
          <p:cNvGrpSpPr/>
          <p:nvPr/>
        </p:nvGrpSpPr>
        <p:grpSpPr>
          <a:xfrm>
            <a:off x="961845" y="4653179"/>
            <a:ext cx="4415913" cy="720000"/>
            <a:chOff x="2310812" y="1571785"/>
            <a:chExt cx="4415913" cy="720000"/>
          </a:xfrm>
        </p:grpSpPr>
        <p:sp>
          <p:nvSpPr>
            <p:cNvPr id="18" name="TextBox 1">
              <a:extLst>
                <a:ext uri="{FF2B5EF4-FFF2-40B4-BE49-F238E27FC236}">
                  <a16:creationId xmlns:a16="http://schemas.microsoft.com/office/drawing/2014/main" id="{7295F590-9177-19DB-4320-FBB618CA4B0B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Open Source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C7DFF9E5-EF00-9358-140B-9C764B69C3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5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D512124-2F26-B76B-30E5-A908767F67C8}"/>
              </a:ext>
            </a:extLst>
          </p:cNvPr>
          <p:cNvGrpSpPr/>
          <p:nvPr/>
        </p:nvGrpSpPr>
        <p:grpSpPr>
          <a:xfrm>
            <a:off x="6380291" y="1671373"/>
            <a:ext cx="5035999" cy="720000"/>
            <a:chOff x="2310812" y="1571785"/>
            <a:chExt cx="5035999" cy="720000"/>
          </a:xfrm>
        </p:grpSpPr>
        <p:sp>
          <p:nvSpPr>
            <p:cNvPr id="11" name="TextBox 1">
              <a:extLst>
                <a:ext uri="{FF2B5EF4-FFF2-40B4-BE49-F238E27FC236}">
                  <a16:creationId xmlns:a16="http://schemas.microsoft.com/office/drawing/2014/main" id="{29BAD33B-F0DB-ACB0-7E41-48B3F4C4A546}"/>
                </a:ext>
              </a:extLst>
            </p:cNvPr>
            <p:cNvSpPr txBox="1"/>
            <p:nvPr/>
          </p:nvSpPr>
          <p:spPr>
            <a:xfrm>
              <a:off x="3370542" y="1700952"/>
              <a:ext cx="3976269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3000" dirty="0">
                  <a:solidFill>
                    <a:srgbClr val="002060"/>
                  </a:solidFill>
                  <a:latin typeface="Pretendard"/>
                  <a:ea typeface="Pretendard"/>
                </a:rPr>
                <a:t>서비스 설계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77E26BB-DC9E-9FEB-072E-3BB6DEDE3C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2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5933DC0-7270-D29D-B6D2-31BF5B6A2779}"/>
              </a:ext>
            </a:extLst>
          </p:cNvPr>
          <p:cNvGrpSpPr/>
          <p:nvPr/>
        </p:nvGrpSpPr>
        <p:grpSpPr>
          <a:xfrm>
            <a:off x="6380291" y="3162276"/>
            <a:ext cx="4415913" cy="720000"/>
            <a:chOff x="2310812" y="1571785"/>
            <a:chExt cx="4415913" cy="720000"/>
          </a:xfrm>
        </p:grpSpPr>
        <p:sp>
          <p:nvSpPr>
            <p:cNvPr id="23" name="TextBox 1">
              <a:extLst>
                <a:ext uri="{FF2B5EF4-FFF2-40B4-BE49-F238E27FC236}">
                  <a16:creationId xmlns:a16="http://schemas.microsoft.com/office/drawing/2014/main" id="{F3C17B1B-7F81-34A3-741F-4DA236C0FF75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3000" dirty="0">
                  <a:solidFill>
                    <a:srgbClr val="002060"/>
                  </a:solidFill>
                  <a:latin typeface="Pretendard"/>
                  <a:ea typeface="Pretendard"/>
                </a:rPr>
                <a:t>API </a:t>
              </a:r>
              <a:r>
                <a:rPr lang="ko-KR" altLang="en-US" sz="3000" dirty="0">
                  <a:solidFill>
                    <a:srgbClr val="002060"/>
                  </a:solidFill>
                  <a:latin typeface="Pretendard"/>
                  <a:ea typeface="Pretendard"/>
                </a:rPr>
                <a:t>명세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7118CA3-6E24-657A-8281-6910497246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4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7F4BD543-4817-2A88-3BF7-B2B2B973EDF6}"/>
              </a:ext>
            </a:extLst>
          </p:cNvPr>
          <p:cNvGrpSpPr/>
          <p:nvPr/>
        </p:nvGrpSpPr>
        <p:grpSpPr>
          <a:xfrm>
            <a:off x="6380291" y="4653179"/>
            <a:ext cx="4415913" cy="720000"/>
            <a:chOff x="2310812" y="1571785"/>
            <a:chExt cx="4415913" cy="720000"/>
          </a:xfrm>
        </p:grpSpPr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E43971D1-DF33-0349-B185-5BC0D5ECFA0E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와이어프레임</a:t>
              </a: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405E24F-4DD7-C416-F2CE-56CEB45E05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6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9657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2FB6D8-C9FA-6CF4-A723-B0F827B510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7E2DE1E-58C7-E42F-3790-3AD89A38634C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0328A13-BC7D-6824-3933-84FB909984F7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WBS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FED1B81-99EC-D81C-0BA6-926046F98B78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261329-EAD0-4F79-715D-DE4892010579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D9C51A68-CCEA-D4E2-8DD1-1263547FA717}"/>
              </a:ext>
            </a:extLst>
          </p:cNvPr>
          <p:cNvSpPr/>
          <p:nvPr/>
        </p:nvSpPr>
        <p:spPr>
          <a:xfrm>
            <a:off x="1197662" y="1868285"/>
            <a:ext cx="9796676" cy="4194568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F8868F6-7EC7-6167-8FED-B1DE29E9B541}"/>
              </a:ext>
            </a:extLst>
          </p:cNvPr>
          <p:cNvGrpSpPr/>
          <p:nvPr/>
        </p:nvGrpSpPr>
        <p:grpSpPr>
          <a:xfrm>
            <a:off x="1629937" y="2233266"/>
            <a:ext cx="8932126" cy="401978"/>
            <a:chOff x="1629937" y="2476546"/>
            <a:chExt cx="8932126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C93DFB8C-93C0-8DAF-66E5-1F18DAF33AF8}"/>
                </a:ext>
              </a:extLst>
            </p:cNvPr>
            <p:cNvSpPr txBox="1"/>
            <p:nvPr/>
          </p:nvSpPr>
          <p:spPr>
            <a:xfrm>
              <a:off x="2126163" y="2541664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개발 전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서비스 설계를 위하여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MVP(Minimal Viable Product)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기준으로 최소한으로 구현해야 할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WBS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작성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2944FC72-5286-B37A-5905-0A18F85871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2476546"/>
              <a:ext cx="401978" cy="401978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6C2D7D21-2CAF-97B8-56D0-00EEEDF55369}"/>
              </a:ext>
            </a:extLst>
          </p:cNvPr>
          <p:cNvGrpSpPr/>
          <p:nvPr/>
        </p:nvGrpSpPr>
        <p:grpSpPr>
          <a:xfrm>
            <a:off x="1629937" y="3001612"/>
            <a:ext cx="8932126" cy="401978"/>
            <a:chOff x="1629937" y="3228011"/>
            <a:chExt cx="8932126" cy="401978"/>
          </a:xfrm>
        </p:grpSpPr>
        <p:sp>
          <p:nvSpPr>
            <p:cNvPr id="13" name="TextBox 44">
              <a:extLst>
                <a:ext uri="{FF2B5EF4-FFF2-40B4-BE49-F238E27FC236}">
                  <a16:creationId xmlns:a16="http://schemas.microsoft.com/office/drawing/2014/main" id="{DE6CF614-0CF8-F654-A3F7-B9B8DC14B0D9}"/>
                </a:ext>
              </a:extLst>
            </p:cNvPr>
            <p:cNvSpPr txBox="1"/>
            <p:nvPr/>
          </p:nvSpPr>
          <p:spPr>
            <a:xfrm>
              <a:off x="2126163" y="3293129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사용자 기준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각 기능별로 사용자가 어떤 기능을 사용할 수 있는지 구분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9E129A83-0B97-9A85-C6F1-877820F72B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228011"/>
              <a:ext cx="401978" cy="401978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8C9ABF1-E2C6-F522-4F80-F449B67A92DF}"/>
              </a:ext>
            </a:extLst>
          </p:cNvPr>
          <p:cNvGrpSpPr/>
          <p:nvPr/>
        </p:nvGrpSpPr>
        <p:grpSpPr>
          <a:xfrm>
            <a:off x="1629937" y="3769958"/>
            <a:ext cx="8932126" cy="401978"/>
            <a:chOff x="1629937" y="3932031"/>
            <a:chExt cx="8932126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EC1C6604-726E-39A9-71F2-26ED772E18DB}"/>
                </a:ext>
              </a:extLst>
            </p:cNvPr>
            <p:cNvSpPr txBox="1"/>
            <p:nvPr/>
          </p:nvSpPr>
          <p:spPr>
            <a:xfrm>
              <a:off x="2126163" y="3997149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크게 클러스터링 기능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백테스트 기능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주식 데이터 수집</a:t>
              </a: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FD182236-A8FE-DA58-5556-DC29CA09BB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932031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CE0D445-E24F-D3C3-5944-D7DF91376EA0}"/>
              </a:ext>
            </a:extLst>
          </p:cNvPr>
          <p:cNvGrpSpPr/>
          <p:nvPr/>
        </p:nvGrpSpPr>
        <p:grpSpPr>
          <a:xfrm>
            <a:off x="1629937" y="4538304"/>
            <a:ext cx="8932126" cy="401978"/>
            <a:chOff x="1629937" y="4795643"/>
            <a:chExt cx="8932126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012B71BB-DF05-79DA-C1E9-4BCCE28748F8}"/>
                </a:ext>
              </a:extLst>
            </p:cNvPr>
            <p:cNvSpPr txBox="1"/>
            <p:nvPr/>
          </p:nvSpPr>
          <p:spPr>
            <a:xfrm>
              <a:off x="2126163" y="4860761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추상적인 기능들에 대해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CRUD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기준 세부적인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Use Case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추출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9B3CF414-F2E6-6116-A2CE-BB3D2553CB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4795643"/>
              <a:ext cx="401978" cy="401978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5FA2F78D-3083-DED6-408A-4DF7E89C11B4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8A72A12-E7F8-215E-E1A9-D58A73F5028D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1068D1B1-18D1-F1CF-6EAC-5CBDB57E64B6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2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03BA3AB-F6EC-293A-DFDB-94D154AD1AD0}"/>
              </a:ext>
            </a:extLst>
          </p:cNvPr>
          <p:cNvSpPr txBox="1"/>
          <p:nvPr/>
        </p:nvSpPr>
        <p:spPr>
          <a:xfrm>
            <a:off x="573214" y="1219625"/>
            <a:ext cx="6958296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* WBS: Work Breakdown Structure</a:t>
            </a:r>
            <a:endParaRPr kumimoji="0" lang="ko-KR" altLang="en-US" sz="25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68603D7-EB8F-9278-7C5A-15D85A9BF617}"/>
              </a:ext>
            </a:extLst>
          </p:cNvPr>
          <p:cNvGrpSpPr/>
          <p:nvPr/>
        </p:nvGrpSpPr>
        <p:grpSpPr>
          <a:xfrm>
            <a:off x="1629937" y="5306650"/>
            <a:ext cx="8932126" cy="401978"/>
            <a:chOff x="1629937" y="4795643"/>
            <a:chExt cx="8932126" cy="401978"/>
          </a:xfrm>
        </p:grpSpPr>
        <p:sp>
          <p:nvSpPr>
            <p:cNvPr id="27" name="TextBox 44">
              <a:extLst>
                <a:ext uri="{FF2B5EF4-FFF2-40B4-BE49-F238E27FC236}">
                  <a16:creationId xmlns:a16="http://schemas.microsoft.com/office/drawing/2014/main" id="{AE0BAF6A-F564-816A-837D-88798D199C87}"/>
                </a:ext>
              </a:extLst>
            </p:cNvPr>
            <p:cNvSpPr txBox="1"/>
            <p:nvPr/>
          </p:nvSpPr>
          <p:spPr>
            <a:xfrm>
              <a:off x="2126163" y="4860761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추출한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Use Case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 고유 프로세스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ID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를 붙여 개발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Branch, Issue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관리 용이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8" name="그래픽 45" descr="배지 체크 표시1 단색으로 채워진">
              <a:extLst>
                <a:ext uri="{FF2B5EF4-FFF2-40B4-BE49-F238E27FC236}">
                  <a16:creationId xmlns:a16="http://schemas.microsoft.com/office/drawing/2014/main" id="{2401570D-518D-9C2D-615A-6CA6FA4F3D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4795643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08618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4DD00D-FF2D-793F-D974-90AD370B1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09231103-4026-25A9-F3C9-78E810CD133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4DD30FA-F22A-C5EA-5488-0EAFC393A738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WBS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7929C7-5E53-5DAF-2E5D-C1DF8470177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72376-DBE4-45E5-8053-701044BEDBF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2C78846-9237-FFCA-8C5F-92861F9B87E7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15B3285-840E-1F61-8ABC-DE0FA0A3DB85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271AF672-88C7-5291-65E8-82FD4EA89940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2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49" name="Rectangle 2">
            <a:extLst>
              <a:ext uri="{FF2B5EF4-FFF2-40B4-BE49-F238E27FC236}">
                <a16:creationId xmlns:a16="http://schemas.microsoft.com/office/drawing/2014/main" id="{B4AAAC8E-87CA-FEF5-CD4F-8FA223ADEE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9024" y="132940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64" name="그룹 263">
            <a:extLst>
              <a:ext uri="{FF2B5EF4-FFF2-40B4-BE49-F238E27FC236}">
                <a16:creationId xmlns:a16="http://schemas.microsoft.com/office/drawing/2014/main" id="{AA39CB12-88F3-BE65-319E-977640D7905B}"/>
              </a:ext>
            </a:extLst>
          </p:cNvPr>
          <p:cNvGrpSpPr/>
          <p:nvPr/>
        </p:nvGrpSpPr>
        <p:grpSpPr>
          <a:xfrm>
            <a:off x="5037783" y="1895886"/>
            <a:ext cx="2116434" cy="3869443"/>
            <a:chOff x="4627957" y="2226090"/>
            <a:chExt cx="2116434" cy="3869443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C15CE79-82FD-FB7B-3AC5-E7EDFDE70032}"/>
                </a:ext>
              </a:extLst>
            </p:cNvPr>
            <p:cNvCxnSpPr>
              <a:cxnSpLocks/>
            </p:cNvCxnSpPr>
            <p:nvPr/>
          </p:nvCxnSpPr>
          <p:spPr>
            <a:xfrm>
              <a:off x="5686174" y="2805305"/>
              <a:ext cx="0" cy="414346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3854246-B888-79D5-29DD-2A454E2234B4}"/>
                </a:ext>
              </a:extLst>
            </p:cNvPr>
            <p:cNvSpPr/>
            <p:nvPr/>
          </p:nvSpPr>
          <p:spPr>
            <a:xfrm>
              <a:off x="4627957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5" name="Oval 197">
              <a:extLst>
                <a:ext uri="{FF2B5EF4-FFF2-40B4-BE49-F238E27FC236}">
                  <a16:creationId xmlns:a16="http://schemas.microsoft.com/office/drawing/2014/main" id="{59C4C255-5530-5309-3E5A-ED5039536CB4}"/>
                </a:ext>
              </a:extLst>
            </p:cNvPr>
            <p:cNvSpPr/>
            <p:nvPr/>
          </p:nvSpPr>
          <p:spPr>
            <a:xfrm rot="5400000">
              <a:off x="5249309" y="2224716"/>
              <a:ext cx="873730" cy="876477"/>
            </a:xfrm>
            <a:prstGeom prst="ellipse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92100" sx="102000" sy="102000" algn="ctr" rotWithShape="0">
                <a:prstClr val="black">
                  <a:alpha val="6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0AFE6FB-02CC-E526-CE52-EA89F421C6FE}"/>
                </a:ext>
              </a:extLst>
            </p:cNvPr>
            <p:cNvSpPr txBox="1"/>
            <p:nvPr/>
          </p:nvSpPr>
          <p:spPr>
            <a:xfrm>
              <a:off x="5128330" y="3584389"/>
              <a:ext cx="1115691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백테스팅</a:t>
              </a: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 기능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0AF3BE16-1E99-20FD-A6A4-9E26C418D9BA}"/>
                </a:ext>
              </a:extLst>
            </p:cNvPr>
            <p:cNvCxnSpPr>
              <a:cxnSpLocks/>
            </p:cNvCxnSpPr>
            <p:nvPr/>
          </p:nvCxnSpPr>
          <p:spPr>
            <a:xfrm>
              <a:off x="5486561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6C0A669-EEED-A43B-7CBD-100DF745EE51}"/>
                </a:ext>
              </a:extLst>
            </p:cNvPr>
            <p:cNvSpPr txBox="1"/>
            <p:nvPr/>
          </p:nvSpPr>
          <p:spPr>
            <a:xfrm>
              <a:off x="4875860" y="4139823"/>
              <a:ext cx="1620628" cy="697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사용자가 선택한 주식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조건에 맞추어서 과거 수익률 시뮬레이션을 해주는 기능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62" name="그래픽 61" descr="상향 추세 윤곽선">
              <a:extLst>
                <a:ext uri="{FF2B5EF4-FFF2-40B4-BE49-F238E27FC236}">
                  <a16:creationId xmlns:a16="http://schemas.microsoft.com/office/drawing/2014/main" id="{38FA73DC-331A-F088-A6DE-7258C2828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42299" y="2326142"/>
              <a:ext cx="687750" cy="687750"/>
            </a:xfrm>
            <a:prstGeom prst="rect">
              <a:avLst/>
            </a:prstGeom>
          </p:spPr>
        </p:pic>
      </p:grpSp>
      <p:grpSp>
        <p:nvGrpSpPr>
          <p:cNvPr id="263" name="그룹 262">
            <a:extLst>
              <a:ext uri="{FF2B5EF4-FFF2-40B4-BE49-F238E27FC236}">
                <a16:creationId xmlns:a16="http://schemas.microsoft.com/office/drawing/2014/main" id="{AFCCDA04-772A-819F-F159-F1F4F37B2270}"/>
              </a:ext>
            </a:extLst>
          </p:cNvPr>
          <p:cNvGrpSpPr/>
          <p:nvPr/>
        </p:nvGrpSpPr>
        <p:grpSpPr>
          <a:xfrm>
            <a:off x="8260696" y="1895887"/>
            <a:ext cx="2116434" cy="3869443"/>
            <a:chOff x="7000758" y="2226090"/>
            <a:chExt cx="2116434" cy="3869443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75522FAE-EBB5-1D0E-FFF3-C4383BD0BC87}"/>
                </a:ext>
              </a:extLst>
            </p:cNvPr>
            <p:cNvSpPr/>
            <p:nvPr/>
          </p:nvSpPr>
          <p:spPr>
            <a:xfrm>
              <a:off x="7000758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EB58951C-F511-5313-E7FD-0DDA4A52E6D5}"/>
                </a:ext>
              </a:extLst>
            </p:cNvPr>
            <p:cNvGrpSpPr/>
            <p:nvPr/>
          </p:nvGrpSpPr>
          <p:grpSpPr>
            <a:xfrm>
              <a:off x="7620736" y="2226090"/>
              <a:ext cx="876477" cy="993561"/>
              <a:chOff x="7060951" y="2226090"/>
              <a:chExt cx="876477" cy="993561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16A7F8B0-E38E-E995-C5F0-978233953E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99190" y="2805305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197">
                <a:extLst>
                  <a:ext uri="{FF2B5EF4-FFF2-40B4-BE49-F238E27FC236}">
                    <a16:creationId xmlns:a16="http://schemas.microsoft.com/office/drawing/2014/main" id="{F918A070-7B96-F551-793E-A8E1DBC77EF3}"/>
                  </a:ext>
                </a:extLst>
              </p:cNvPr>
              <p:cNvSpPr/>
              <p:nvPr/>
            </p:nvSpPr>
            <p:spPr>
              <a:xfrm rot="5400000">
                <a:off x="7062325" y="2224716"/>
                <a:ext cx="873730" cy="876477"/>
              </a:xfrm>
              <a:prstGeom prst="ellipse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2921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"/>
                  <a:cs typeface="+mn-cs"/>
                </a:endParaRP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4ED9208-CC36-2D6A-562C-E642FC6E2A16}"/>
                </a:ext>
              </a:extLst>
            </p:cNvPr>
            <p:cNvSpPr txBox="1"/>
            <p:nvPr/>
          </p:nvSpPr>
          <p:spPr>
            <a:xfrm>
              <a:off x="7388120" y="3584389"/>
              <a:ext cx="1341714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주식 데이터 수집</a:t>
              </a:r>
            </a:p>
          </p:txBody>
        </p: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F366FA4C-6373-0A59-1842-1237EDF6E242}"/>
                </a:ext>
              </a:extLst>
            </p:cNvPr>
            <p:cNvCxnSpPr>
              <a:cxnSpLocks/>
            </p:cNvCxnSpPr>
            <p:nvPr/>
          </p:nvCxnSpPr>
          <p:spPr>
            <a:xfrm>
              <a:off x="7859362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A5FFB19-8E41-0D6F-3159-8813D45C473D}"/>
                </a:ext>
              </a:extLst>
            </p:cNvPr>
            <p:cNvSpPr txBox="1"/>
            <p:nvPr/>
          </p:nvSpPr>
          <p:spPr>
            <a:xfrm>
              <a:off x="7248661" y="4139823"/>
              <a:ext cx="1620628" cy="697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API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를 이용하여 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주식 과거 데이터 및 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최대 기간 데이터 수집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258" name="그래픽 257" descr="데이터베이스 단색으로 채워진">
              <a:extLst>
                <a:ext uri="{FF2B5EF4-FFF2-40B4-BE49-F238E27FC236}">
                  <a16:creationId xmlns:a16="http://schemas.microsoft.com/office/drawing/2014/main" id="{D9048291-D041-05A1-786B-D25372116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720426" y="2312150"/>
              <a:ext cx="677097" cy="677097"/>
            </a:xfrm>
            <a:prstGeom prst="rect">
              <a:avLst/>
            </a:prstGeom>
          </p:spPr>
        </p:pic>
      </p:grpSp>
      <p:grpSp>
        <p:nvGrpSpPr>
          <p:cNvPr id="265" name="그룹 264">
            <a:extLst>
              <a:ext uri="{FF2B5EF4-FFF2-40B4-BE49-F238E27FC236}">
                <a16:creationId xmlns:a16="http://schemas.microsoft.com/office/drawing/2014/main" id="{00B83825-FAED-F707-0315-F9BAA66B295F}"/>
              </a:ext>
            </a:extLst>
          </p:cNvPr>
          <p:cNvGrpSpPr/>
          <p:nvPr/>
        </p:nvGrpSpPr>
        <p:grpSpPr>
          <a:xfrm>
            <a:off x="1814870" y="1895888"/>
            <a:ext cx="2116434" cy="3869443"/>
            <a:chOff x="2140279" y="2226090"/>
            <a:chExt cx="2116434" cy="386944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CFC3534-8F07-D3E4-C318-B836DD055EE3}"/>
                </a:ext>
              </a:extLst>
            </p:cNvPr>
            <p:cNvSpPr/>
            <p:nvPr/>
          </p:nvSpPr>
          <p:spPr>
            <a:xfrm>
              <a:off x="2140279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58C5578-9908-5312-E16A-FE85761047DD}"/>
                </a:ext>
              </a:extLst>
            </p:cNvPr>
            <p:cNvGrpSpPr/>
            <p:nvPr/>
          </p:nvGrpSpPr>
          <p:grpSpPr>
            <a:xfrm>
              <a:off x="2760257" y="2226090"/>
              <a:ext cx="876477" cy="993561"/>
              <a:chOff x="7060951" y="2226090"/>
              <a:chExt cx="876477" cy="993561"/>
            </a:xfrm>
          </p:grpSpPr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99E4A4E1-DF13-3098-21D0-8F1529A79F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99190" y="2805305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Oval 197">
                <a:extLst>
                  <a:ext uri="{FF2B5EF4-FFF2-40B4-BE49-F238E27FC236}">
                    <a16:creationId xmlns:a16="http://schemas.microsoft.com/office/drawing/2014/main" id="{B8D8DFFE-21C0-5915-05D0-A96F538E8D2F}"/>
                  </a:ext>
                </a:extLst>
              </p:cNvPr>
              <p:cNvSpPr/>
              <p:nvPr/>
            </p:nvSpPr>
            <p:spPr>
              <a:xfrm rot="5400000">
                <a:off x="7062325" y="2224716"/>
                <a:ext cx="873730" cy="876477"/>
              </a:xfrm>
              <a:prstGeom prst="ellipse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2921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"/>
                  <a:cs typeface="+mn-cs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C8D9980-4E0B-B422-227F-3FA9D8D6BF06}"/>
                </a:ext>
              </a:extLst>
            </p:cNvPr>
            <p:cNvSpPr txBox="1"/>
            <p:nvPr/>
          </p:nvSpPr>
          <p:spPr>
            <a:xfrm>
              <a:off x="2551685" y="3584389"/>
              <a:ext cx="1293624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클러스터링 기능</a:t>
              </a: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2B880173-5673-9002-01CA-D04154BD2A81}"/>
                </a:ext>
              </a:extLst>
            </p:cNvPr>
            <p:cNvCxnSpPr>
              <a:cxnSpLocks/>
            </p:cNvCxnSpPr>
            <p:nvPr/>
          </p:nvCxnSpPr>
          <p:spPr>
            <a:xfrm>
              <a:off x="2998883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AB258FF-F9E7-7397-0B4F-28620897368E}"/>
                </a:ext>
              </a:extLst>
            </p:cNvPr>
            <p:cNvSpPr txBox="1"/>
            <p:nvPr/>
          </p:nvSpPr>
          <p:spPr>
            <a:xfrm>
              <a:off x="2388182" y="4139823"/>
              <a:ext cx="1620628" cy="9375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주식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간 지표를 기반으로 클러스터링 하여 시각화 제공 및 분산 투자 포트폴리오 제안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262" name="그래픽 261" descr="산점도 윤곽선">
              <a:extLst>
                <a:ext uri="{FF2B5EF4-FFF2-40B4-BE49-F238E27FC236}">
                  <a16:creationId xmlns:a16="http://schemas.microsoft.com/office/drawing/2014/main" id="{D31765D1-7A39-07C8-0A3C-12BFF9D9E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875135" y="2358474"/>
              <a:ext cx="644576" cy="6445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2499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B11402-3A48-8ED5-3442-75E3196BA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8566D4B-4798-F777-F5C9-A309B5D898F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04C6FEB-2530-4CD5-C79D-B99CC831AB6B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WBS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F55659C-7C7F-51FF-DB70-B54E64B785C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CF23B5-A68F-0D2C-8420-43173C9E281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554852B-2F7C-5FCA-F205-AFC13D3C791D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BC2AF44-B48C-3EC9-05B6-9376A4F7D47D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224DBEEC-139F-6A59-1E9B-D082D1E1B869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2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4D15F20C-4422-BDC9-2A11-85DF5D4F6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23" y="2075554"/>
            <a:ext cx="5751377" cy="338821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1" name="TextBox 44">
            <a:extLst>
              <a:ext uri="{FF2B5EF4-FFF2-40B4-BE49-F238E27FC236}">
                <a16:creationId xmlns:a16="http://schemas.microsoft.com/office/drawing/2014/main" id="{8F188CAE-4860-3114-A408-7407FB280A26}"/>
              </a:ext>
            </a:extLst>
          </p:cNvPr>
          <p:cNvSpPr txBox="1"/>
          <p:nvPr/>
        </p:nvSpPr>
        <p:spPr>
          <a:xfrm>
            <a:off x="6476999" y="1344872"/>
            <a:ext cx="427964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*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진행을 하며 기존 </a:t>
            </a: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WBS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작성 내용 일부 수정됨</a:t>
            </a:r>
            <a:endParaRPr kumimoji="0" lang="ko-KR" altLang="en-US" sz="15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 Light"/>
              <a:ea typeface="Pretendard Light"/>
              <a:cs typeface="Pretendard Light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8E4CAF8-F8D1-7BF4-8A6F-DDD0DB6F26E1}"/>
              </a:ext>
            </a:extLst>
          </p:cNvPr>
          <p:cNvGrpSpPr/>
          <p:nvPr/>
        </p:nvGrpSpPr>
        <p:grpSpPr>
          <a:xfrm>
            <a:off x="6476999" y="1839162"/>
            <a:ext cx="5398645" cy="4194568"/>
            <a:chOff x="6476999" y="1592520"/>
            <a:chExt cx="5398645" cy="4194568"/>
          </a:xfrm>
        </p:grpSpPr>
        <p:sp>
          <p:nvSpPr>
            <p:cNvPr id="5" name="순서도: 대체 처리 4">
              <a:extLst>
                <a:ext uri="{FF2B5EF4-FFF2-40B4-BE49-F238E27FC236}">
                  <a16:creationId xmlns:a16="http://schemas.microsoft.com/office/drawing/2014/main" id="{3758283E-4DB7-5569-0D1B-46D0F08D2B5A}"/>
                </a:ext>
              </a:extLst>
            </p:cNvPr>
            <p:cNvSpPr/>
            <p:nvPr/>
          </p:nvSpPr>
          <p:spPr>
            <a:xfrm>
              <a:off x="6476999" y="1592520"/>
              <a:ext cx="5398645" cy="4194568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F5A79B99-462D-E9E3-78F9-B375A4404161}"/>
                </a:ext>
              </a:extLst>
            </p:cNvPr>
            <p:cNvGrpSpPr/>
            <p:nvPr/>
          </p:nvGrpSpPr>
          <p:grpSpPr>
            <a:xfrm>
              <a:off x="6793826" y="1871991"/>
              <a:ext cx="4775874" cy="3524609"/>
              <a:chOff x="6793826" y="1871991"/>
              <a:chExt cx="4775874" cy="3524609"/>
            </a:xfrm>
          </p:grpSpPr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3C2FD2AB-D22F-8435-A506-7ABC253A7F3C}"/>
                  </a:ext>
                </a:extLst>
              </p:cNvPr>
              <p:cNvGrpSpPr/>
              <p:nvPr/>
            </p:nvGrpSpPr>
            <p:grpSpPr>
              <a:xfrm>
                <a:off x="6793826" y="1871991"/>
                <a:ext cx="4775874" cy="401978"/>
                <a:chOff x="6793826" y="1986308"/>
                <a:chExt cx="4775874" cy="401978"/>
              </a:xfrm>
            </p:grpSpPr>
            <p:sp>
              <p:nvSpPr>
                <p:cNvPr id="15" name="TextBox 44">
                  <a:extLst>
                    <a:ext uri="{FF2B5EF4-FFF2-40B4-BE49-F238E27FC236}">
                      <a16:creationId xmlns:a16="http://schemas.microsoft.com/office/drawing/2014/main" id="{49D5B005-FE91-7FD6-AA29-804B70342D04}"/>
                    </a:ext>
                  </a:extLst>
                </p:cNvPr>
                <p:cNvSpPr txBox="1"/>
                <p:nvPr/>
              </p:nvSpPr>
              <p:spPr>
                <a:xfrm>
                  <a:off x="7290052" y="2013326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주식 </a:t>
                  </a:r>
                  <a:r>
                    <a:rPr kumimoji="0" lang="ko-KR" altLang="en-US" sz="1500" b="0" i="0" u="none" strike="noStrike" kern="1200" cap="none" spc="-50" normalizeH="0" baseline="0" dirty="0" err="1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티커</a:t>
                  </a: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 검색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6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B7FE467C-9D8A-2531-EE16-B7990816B2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1986308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DD7B9DDE-BDA0-BF47-3551-E65FD255E1B5}"/>
                  </a:ext>
                </a:extLst>
              </p:cNvPr>
              <p:cNvGrpSpPr/>
              <p:nvPr/>
            </p:nvGrpSpPr>
            <p:grpSpPr>
              <a:xfrm>
                <a:off x="6793826" y="2496517"/>
                <a:ext cx="4775874" cy="401978"/>
                <a:chOff x="6793826" y="2695657"/>
                <a:chExt cx="4775874" cy="401978"/>
              </a:xfrm>
            </p:grpSpPr>
            <p:sp>
              <p:nvSpPr>
                <p:cNvPr id="13" name="TextBox 44">
                  <a:extLst>
                    <a:ext uri="{FF2B5EF4-FFF2-40B4-BE49-F238E27FC236}">
                      <a16:creationId xmlns:a16="http://schemas.microsoft.com/office/drawing/2014/main" id="{EBAE6562-5809-52E5-5211-AAEED73FAA06}"/>
                    </a:ext>
                  </a:extLst>
                </p:cNvPr>
                <p:cNvSpPr txBox="1"/>
                <p:nvPr/>
              </p:nvSpPr>
              <p:spPr>
                <a:xfrm>
                  <a:off x="7290052" y="2735375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선택한 주식 조회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4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8C72E022-EAF0-40C9-3251-EF5EDD88DE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2695657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9CD860F9-9CF9-36C1-61E3-3AC819AA7ED2}"/>
                  </a:ext>
                </a:extLst>
              </p:cNvPr>
              <p:cNvGrpSpPr/>
              <p:nvPr/>
            </p:nvGrpSpPr>
            <p:grpSpPr>
              <a:xfrm>
                <a:off x="6793826" y="3121043"/>
                <a:ext cx="4775874" cy="401978"/>
                <a:chOff x="6793826" y="3428804"/>
                <a:chExt cx="4775874" cy="401978"/>
              </a:xfrm>
            </p:grpSpPr>
            <p:sp>
              <p:nvSpPr>
                <p:cNvPr id="17" name="TextBox 44">
                  <a:extLst>
                    <a:ext uri="{FF2B5EF4-FFF2-40B4-BE49-F238E27FC236}">
                      <a16:creationId xmlns:a16="http://schemas.microsoft.com/office/drawing/2014/main" id="{8C2F7D17-9368-4205-D684-413424350DA0}"/>
                    </a:ext>
                  </a:extLst>
                </p:cNvPr>
                <p:cNvSpPr txBox="1"/>
                <p:nvPr/>
              </p:nvSpPr>
              <p:spPr>
                <a:xfrm>
                  <a:off x="7290052" y="3468522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선택한 주식 삭제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8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1E806CBB-BBD6-E5A1-2D6A-D6A9DD8DE7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3428804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9996A04E-1493-0BB8-FB1D-AA3EC2694916}"/>
                  </a:ext>
                </a:extLst>
              </p:cNvPr>
              <p:cNvGrpSpPr/>
              <p:nvPr/>
            </p:nvGrpSpPr>
            <p:grpSpPr>
              <a:xfrm>
                <a:off x="6793826" y="3745569"/>
                <a:ext cx="4775874" cy="401978"/>
                <a:chOff x="6793826" y="4091199"/>
                <a:chExt cx="4775874" cy="401978"/>
              </a:xfrm>
            </p:grpSpPr>
            <p:sp>
              <p:nvSpPr>
                <p:cNvPr id="19" name="TextBox 44">
                  <a:extLst>
                    <a:ext uri="{FF2B5EF4-FFF2-40B4-BE49-F238E27FC236}">
                      <a16:creationId xmlns:a16="http://schemas.microsoft.com/office/drawing/2014/main" id="{3992E102-EF03-FEB2-ABA5-2AB75C9A1152}"/>
                    </a:ext>
                  </a:extLst>
                </p:cNvPr>
                <p:cNvSpPr txBox="1"/>
                <p:nvPr/>
              </p:nvSpPr>
              <p:spPr>
                <a:xfrm>
                  <a:off x="7290052" y="4130917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클러스터 군집 수 선택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0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C75C8019-2F10-1C20-A9E6-9BA40A85B8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4091199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EE711FAC-0F84-5DBF-BD5E-CB462D35C468}"/>
                  </a:ext>
                </a:extLst>
              </p:cNvPr>
              <p:cNvGrpSpPr/>
              <p:nvPr/>
            </p:nvGrpSpPr>
            <p:grpSpPr>
              <a:xfrm>
                <a:off x="6793826" y="4370095"/>
                <a:ext cx="4775874" cy="401978"/>
                <a:chOff x="6793826" y="4599559"/>
                <a:chExt cx="4775874" cy="401978"/>
              </a:xfrm>
            </p:grpSpPr>
            <p:sp>
              <p:nvSpPr>
                <p:cNvPr id="22" name="TextBox 44">
                  <a:extLst>
                    <a:ext uri="{FF2B5EF4-FFF2-40B4-BE49-F238E27FC236}">
                      <a16:creationId xmlns:a16="http://schemas.microsoft.com/office/drawing/2014/main" id="{4D493DCA-7CF7-FBAF-5F92-FFC1CAB41747}"/>
                    </a:ext>
                  </a:extLst>
                </p:cNvPr>
                <p:cNvSpPr txBox="1"/>
                <p:nvPr/>
              </p:nvSpPr>
              <p:spPr>
                <a:xfrm>
                  <a:off x="7290052" y="4639277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lang="ko-KR" altLang="en-US" sz="150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</a:rPr>
                    <a:t>클러스터링 결과 조회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3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0A08EF94-AE00-5D00-736A-931E3CB83F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4599559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D98F3AA2-3F9A-ECFB-7CD2-8CD4D952FE27}"/>
                  </a:ext>
                </a:extLst>
              </p:cNvPr>
              <p:cNvGrpSpPr/>
              <p:nvPr/>
            </p:nvGrpSpPr>
            <p:grpSpPr>
              <a:xfrm>
                <a:off x="6793826" y="4994622"/>
                <a:ext cx="4775874" cy="401978"/>
                <a:chOff x="6793826" y="5133167"/>
                <a:chExt cx="4775874" cy="401978"/>
              </a:xfrm>
            </p:grpSpPr>
            <p:sp>
              <p:nvSpPr>
                <p:cNvPr id="24" name="TextBox 44">
                  <a:extLst>
                    <a:ext uri="{FF2B5EF4-FFF2-40B4-BE49-F238E27FC236}">
                      <a16:creationId xmlns:a16="http://schemas.microsoft.com/office/drawing/2014/main" id="{F1241799-C7FC-1DBE-CBC2-830C2B48CCD3}"/>
                    </a:ext>
                  </a:extLst>
                </p:cNvPr>
                <p:cNvSpPr txBox="1"/>
                <p:nvPr/>
              </p:nvSpPr>
              <p:spPr>
                <a:xfrm>
                  <a:off x="7290052" y="5172885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lang="ko-KR" altLang="en-US" sz="150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</a:rPr>
                    <a:t>클러스터 추천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5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7916D339-B3DD-C208-B697-42F7754A67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6793826" y="5133167"/>
                  <a:ext cx="401978" cy="401978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EAEDCBD-F105-EA8D-BEA3-4691A205CE7A}"/>
              </a:ext>
            </a:extLst>
          </p:cNvPr>
          <p:cNvSpPr txBox="1"/>
          <p:nvPr/>
        </p:nvSpPr>
        <p:spPr>
          <a:xfrm>
            <a:off x="1182321" y="1526384"/>
            <a:ext cx="407597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클러스터링 기능</a:t>
            </a:r>
          </a:p>
        </p:txBody>
      </p:sp>
    </p:spTree>
    <p:extLst>
      <p:ext uri="{BB962C8B-B14F-4D97-AF65-F5344CB8AC3E}">
        <p14:creationId xmlns:p14="http://schemas.microsoft.com/office/powerpoint/2010/main" val="15893415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39AC3F-FA91-182A-5939-FBFB176D5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B950B9AA-5DCD-968C-486F-32067E7E43F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3E1CED7-8596-A11F-5FA2-1E6ACFB7824E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WBS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67F441F-7EED-60A0-A2CB-9E136BE70AB1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A764BE-86D5-D74B-428A-2131389B2D0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F60DF98-F1CA-7FC2-49F2-9369D70319F4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B31DFD2-A9A3-476B-4F85-C7E84557418C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A40D7018-F5B4-4999-F712-DB80713D990E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2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21" name="TextBox 44">
            <a:extLst>
              <a:ext uri="{FF2B5EF4-FFF2-40B4-BE49-F238E27FC236}">
                <a16:creationId xmlns:a16="http://schemas.microsoft.com/office/drawing/2014/main" id="{E6394BF3-2307-4738-C6E4-8A7E48E08258}"/>
              </a:ext>
            </a:extLst>
          </p:cNvPr>
          <p:cNvSpPr txBox="1"/>
          <p:nvPr/>
        </p:nvSpPr>
        <p:spPr>
          <a:xfrm>
            <a:off x="6476999" y="1227760"/>
            <a:ext cx="427964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*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진행을 하며 기존 </a:t>
            </a: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WBS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rPr>
              <a:t>작성 내용 일부 수정됨</a:t>
            </a:r>
            <a:endParaRPr kumimoji="0" lang="ko-KR" altLang="en-US" sz="15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 Light"/>
              <a:ea typeface="Pretendard Light"/>
              <a:cs typeface="Pretendard Light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3BAE5E0-79D7-317A-3A7A-C13C157F7E34}"/>
              </a:ext>
            </a:extLst>
          </p:cNvPr>
          <p:cNvGrpSpPr/>
          <p:nvPr/>
        </p:nvGrpSpPr>
        <p:grpSpPr>
          <a:xfrm>
            <a:off x="6476999" y="1722050"/>
            <a:ext cx="5398645" cy="2257584"/>
            <a:chOff x="6476999" y="1592520"/>
            <a:chExt cx="5398645" cy="2257584"/>
          </a:xfrm>
        </p:grpSpPr>
        <p:sp>
          <p:nvSpPr>
            <p:cNvPr id="5" name="순서도: 대체 처리 4">
              <a:extLst>
                <a:ext uri="{FF2B5EF4-FFF2-40B4-BE49-F238E27FC236}">
                  <a16:creationId xmlns:a16="http://schemas.microsoft.com/office/drawing/2014/main" id="{9821BECE-D6AB-7B59-746E-ACA5C2004324}"/>
                </a:ext>
              </a:extLst>
            </p:cNvPr>
            <p:cNvSpPr/>
            <p:nvPr/>
          </p:nvSpPr>
          <p:spPr>
            <a:xfrm>
              <a:off x="6476999" y="1592520"/>
              <a:ext cx="5398645" cy="2257584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5C710CB-9A52-C458-3961-40557DBDDA65}"/>
                </a:ext>
              </a:extLst>
            </p:cNvPr>
            <p:cNvGrpSpPr/>
            <p:nvPr/>
          </p:nvGrpSpPr>
          <p:grpSpPr>
            <a:xfrm>
              <a:off x="6793826" y="1871991"/>
              <a:ext cx="4775874" cy="1651030"/>
              <a:chOff x="6793826" y="1871991"/>
              <a:chExt cx="4775874" cy="1651030"/>
            </a:xfrm>
          </p:grpSpPr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276B2EAF-774B-48BF-379C-FA189DCE31B2}"/>
                  </a:ext>
                </a:extLst>
              </p:cNvPr>
              <p:cNvGrpSpPr/>
              <p:nvPr/>
            </p:nvGrpSpPr>
            <p:grpSpPr>
              <a:xfrm>
                <a:off x="6793826" y="1871991"/>
                <a:ext cx="4775874" cy="401978"/>
                <a:chOff x="6793826" y="1986308"/>
                <a:chExt cx="4775874" cy="401978"/>
              </a:xfrm>
            </p:grpSpPr>
            <p:sp>
              <p:nvSpPr>
                <p:cNvPr id="15" name="TextBox 44">
                  <a:extLst>
                    <a:ext uri="{FF2B5EF4-FFF2-40B4-BE49-F238E27FC236}">
                      <a16:creationId xmlns:a16="http://schemas.microsoft.com/office/drawing/2014/main" id="{CDDBE5E3-6E62-90D1-9436-789DB80EDA19}"/>
                    </a:ext>
                  </a:extLst>
                </p:cNvPr>
                <p:cNvSpPr txBox="1"/>
                <p:nvPr/>
              </p:nvSpPr>
              <p:spPr>
                <a:xfrm>
                  <a:off x="7290052" y="2013326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백테스트 기간 설정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6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74E244A5-69EB-8B1C-4726-CA4EC27B6C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1986308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39A6E3AB-3007-5CB6-71D1-9917038D80B1}"/>
                  </a:ext>
                </a:extLst>
              </p:cNvPr>
              <p:cNvGrpSpPr/>
              <p:nvPr/>
            </p:nvGrpSpPr>
            <p:grpSpPr>
              <a:xfrm>
                <a:off x="6793826" y="2496517"/>
                <a:ext cx="4775874" cy="401978"/>
                <a:chOff x="6793826" y="2695657"/>
                <a:chExt cx="4775874" cy="401978"/>
              </a:xfrm>
            </p:grpSpPr>
            <p:sp>
              <p:nvSpPr>
                <p:cNvPr id="13" name="TextBox 44">
                  <a:extLst>
                    <a:ext uri="{FF2B5EF4-FFF2-40B4-BE49-F238E27FC236}">
                      <a16:creationId xmlns:a16="http://schemas.microsoft.com/office/drawing/2014/main" id="{529380B7-8A63-FE78-EE66-4A646DD643CB}"/>
                    </a:ext>
                  </a:extLst>
                </p:cNvPr>
                <p:cNvSpPr txBox="1"/>
                <p:nvPr/>
              </p:nvSpPr>
              <p:spPr>
                <a:xfrm>
                  <a:off x="7290052" y="2735375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lang="ko-KR" altLang="en-US" sz="150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</a:rPr>
                    <a:t>백테스트 결과 조회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4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E5F78942-BA0E-68A9-B801-E0D345FF7C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2695657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E3E82D56-1ADE-B588-9184-3DA273F81032}"/>
                  </a:ext>
                </a:extLst>
              </p:cNvPr>
              <p:cNvGrpSpPr/>
              <p:nvPr/>
            </p:nvGrpSpPr>
            <p:grpSpPr>
              <a:xfrm>
                <a:off x="6793826" y="3121043"/>
                <a:ext cx="4775874" cy="401978"/>
                <a:chOff x="6793826" y="3428804"/>
                <a:chExt cx="4775874" cy="401978"/>
              </a:xfrm>
            </p:grpSpPr>
            <p:sp>
              <p:nvSpPr>
                <p:cNvPr id="17" name="TextBox 44">
                  <a:extLst>
                    <a:ext uri="{FF2B5EF4-FFF2-40B4-BE49-F238E27FC236}">
                      <a16:creationId xmlns:a16="http://schemas.microsoft.com/office/drawing/2014/main" id="{15F61557-7830-098F-DE6F-A2861E11197A}"/>
                    </a:ext>
                  </a:extLst>
                </p:cNvPr>
                <p:cNvSpPr txBox="1"/>
                <p:nvPr/>
              </p:nvSpPr>
              <p:spPr>
                <a:xfrm>
                  <a:off x="7290052" y="3468522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자산 변동 추이 그래프 조회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18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C500513C-DA3B-74E3-EFF7-7F34A9109D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3428804"/>
                  <a:ext cx="401978" cy="401978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13242581-9238-4F39-B973-7DBB09B2EC71}"/>
              </a:ext>
            </a:extLst>
          </p:cNvPr>
          <p:cNvSpPr txBox="1"/>
          <p:nvPr/>
        </p:nvSpPr>
        <p:spPr>
          <a:xfrm>
            <a:off x="1182321" y="1722050"/>
            <a:ext cx="407597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500" b="1" i="0" u="none" strike="noStrike" kern="1200" cap="none" spc="0" normalizeH="0" baseline="0" dirty="0" err="1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백테스팅</a:t>
            </a:r>
            <a:r>
              <a: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 기능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16C7C5-A6FE-1847-7E0F-571A7B598D0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51270"/>
          <a:stretch/>
        </p:blipFill>
        <p:spPr>
          <a:xfrm>
            <a:off x="316357" y="2250205"/>
            <a:ext cx="5854698" cy="137446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AE9C11A-6B71-0EF7-11BE-82BB6A9B703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0000"/>
          <a:stretch/>
        </p:blipFill>
        <p:spPr>
          <a:xfrm>
            <a:off x="316357" y="4760505"/>
            <a:ext cx="5854698" cy="141027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980E893-F520-5185-6726-2D1683C08FA2}"/>
              </a:ext>
            </a:extLst>
          </p:cNvPr>
          <p:cNvSpPr txBox="1"/>
          <p:nvPr/>
        </p:nvSpPr>
        <p:spPr>
          <a:xfrm>
            <a:off x="1182321" y="4225191"/>
            <a:ext cx="407597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주식 데이터 수집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E389930-81AB-F592-5F4C-376BE9F4AF78}"/>
              </a:ext>
            </a:extLst>
          </p:cNvPr>
          <p:cNvGrpSpPr/>
          <p:nvPr/>
        </p:nvGrpSpPr>
        <p:grpSpPr>
          <a:xfrm>
            <a:off x="6476999" y="4202182"/>
            <a:ext cx="5398645" cy="2257584"/>
            <a:chOff x="6476999" y="1592520"/>
            <a:chExt cx="5398645" cy="2257584"/>
          </a:xfrm>
        </p:grpSpPr>
        <p:sp>
          <p:nvSpPr>
            <p:cNvPr id="58" name="순서도: 대체 처리 57">
              <a:extLst>
                <a:ext uri="{FF2B5EF4-FFF2-40B4-BE49-F238E27FC236}">
                  <a16:creationId xmlns:a16="http://schemas.microsoft.com/office/drawing/2014/main" id="{61D03F48-5674-2F7B-6856-669CA68E9E30}"/>
                </a:ext>
              </a:extLst>
            </p:cNvPr>
            <p:cNvSpPr/>
            <p:nvPr/>
          </p:nvSpPr>
          <p:spPr>
            <a:xfrm>
              <a:off x="6476999" y="1592520"/>
              <a:ext cx="5398645" cy="2257584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00B51D53-D258-F255-AEA8-23BD8F6B022B}"/>
                </a:ext>
              </a:extLst>
            </p:cNvPr>
            <p:cNvGrpSpPr/>
            <p:nvPr/>
          </p:nvGrpSpPr>
          <p:grpSpPr>
            <a:xfrm>
              <a:off x="6793826" y="1871991"/>
              <a:ext cx="4775874" cy="1651030"/>
              <a:chOff x="6793826" y="1871991"/>
              <a:chExt cx="4775874" cy="1651030"/>
            </a:xfrm>
          </p:grpSpPr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23992332-7355-F865-FF0A-EB24BECCE3DC}"/>
                  </a:ext>
                </a:extLst>
              </p:cNvPr>
              <p:cNvGrpSpPr/>
              <p:nvPr/>
            </p:nvGrpSpPr>
            <p:grpSpPr>
              <a:xfrm>
                <a:off x="6793826" y="1871991"/>
                <a:ext cx="4775874" cy="401978"/>
                <a:chOff x="6793826" y="1986308"/>
                <a:chExt cx="4775874" cy="401978"/>
              </a:xfrm>
            </p:grpSpPr>
            <p:sp>
              <p:nvSpPr>
                <p:cNvPr id="259" name="TextBox 44">
                  <a:extLst>
                    <a:ext uri="{FF2B5EF4-FFF2-40B4-BE49-F238E27FC236}">
                      <a16:creationId xmlns:a16="http://schemas.microsoft.com/office/drawing/2014/main" id="{73A62DD7-51BE-BD09-80E2-7A543F788622}"/>
                    </a:ext>
                  </a:extLst>
                </p:cNvPr>
                <p:cNvSpPr txBox="1"/>
                <p:nvPr/>
              </p:nvSpPr>
              <p:spPr>
                <a:xfrm>
                  <a:off x="7290052" y="2013326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effectLst/>
                      <a:uLnTx/>
                      <a:uFillTx/>
                      <a:latin typeface="Pretendard Light"/>
                      <a:ea typeface="Pretendard Light"/>
                      <a:cs typeface="Pretendard Light"/>
                    </a:rPr>
                    <a:t>주식 데이터 수집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60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0C4C171D-4366-FBC8-C5A1-B929F15726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1986308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AB499B02-FE40-CD89-A4EC-71442E8E1EA1}"/>
                  </a:ext>
                </a:extLst>
              </p:cNvPr>
              <p:cNvGrpSpPr/>
              <p:nvPr/>
            </p:nvGrpSpPr>
            <p:grpSpPr>
              <a:xfrm>
                <a:off x="6793826" y="2496517"/>
                <a:ext cx="4775874" cy="401978"/>
                <a:chOff x="6793826" y="2695657"/>
                <a:chExt cx="4775874" cy="401978"/>
              </a:xfrm>
            </p:grpSpPr>
            <p:sp>
              <p:nvSpPr>
                <p:cNvPr id="257" name="TextBox 44">
                  <a:extLst>
                    <a:ext uri="{FF2B5EF4-FFF2-40B4-BE49-F238E27FC236}">
                      <a16:creationId xmlns:a16="http://schemas.microsoft.com/office/drawing/2014/main" id="{07B493D9-B928-7C70-C741-5CF22B00F947}"/>
                    </a:ext>
                  </a:extLst>
                </p:cNvPr>
                <p:cNvSpPr txBox="1"/>
                <p:nvPr/>
              </p:nvSpPr>
              <p:spPr>
                <a:xfrm>
                  <a:off x="7290052" y="2735375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kumimoji="0" lang="ko-KR" altLang="en-US" sz="1500" b="0" i="0" u="none" strike="noStrike" kern="1200" cap="none" spc="-50" normalizeH="0" baseline="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  <a:latin typeface="Pretendard Light"/>
                      <a:ea typeface="Pretendard Light"/>
                      <a:cs typeface="Pretendard Light"/>
                    </a:rPr>
                    <a:t>주식 데이터 저장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58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97417A4F-5703-5BB3-148A-C07661A343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2695657"/>
                  <a:ext cx="401978" cy="401978"/>
                </a:xfrm>
                <a:prstGeom prst="rect">
                  <a:avLst/>
                </a:prstGeom>
              </p:spPr>
            </p:pic>
          </p:grp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323D555C-0AD2-401D-26B0-CBCCE7B909A7}"/>
                  </a:ext>
                </a:extLst>
              </p:cNvPr>
              <p:cNvGrpSpPr/>
              <p:nvPr/>
            </p:nvGrpSpPr>
            <p:grpSpPr>
              <a:xfrm>
                <a:off x="6793826" y="3121043"/>
                <a:ext cx="4775874" cy="401978"/>
                <a:chOff x="6793826" y="3428804"/>
                <a:chExt cx="4775874" cy="401978"/>
              </a:xfrm>
            </p:grpSpPr>
            <p:sp>
              <p:nvSpPr>
                <p:cNvPr id="63" name="TextBox 44">
                  <a:extLst>
                    <a:ext uri="{FF2B5EF4-FFF2-40B4-BE49-F238E27FC236}">
                      <a16:creationId xmlns:a16="http://schemas.microsoft.com/office/drawing/2014/main" id="{E6D2251B-B42F-ACDA-8C7D-F67A52358198}"/>
                    </a:ext>
                  </a:extLst>
                </p:cNvPr>
                <p:cNvSpPr txBox="1"/>
                <p:nvPr/>
              </p:nvSpPr>
              <p:spPr>
                <a:xfrm>
                  <a:off x="7290052" y="3468522"/>
                  <a:ext cx="4279648" cy="2717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>
                  <a:defPPr>
                    <a:defRPr lang="ko-KR"/>
                  </a:defPPr>
                  <a:lvl1pPr latinLnBrk="0">
                    <a:lnSpc>
                      <a:spcPct val="130000"/>
                    </a:lnSpc>
                    <a:defRPr sz="1200" spc="-50">
                      <a:ln w="9525">
                        <a:solidFill>
                          <a:schemeClr val="tx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 Light"/>
                      <a:ea typeface="Pretendard Light"/>
                      <a:cs typeface="Pretendard Light"/>
                    </a:defRPr>
                  </a:lvl1pPr>
                </a:lstStyle>
                <a:p>
                  <a:pPr marL="0" marR="0" lvl="0" indent="0" algn="l" defTabSz="914400" rtl="0" eaLnBrk="1" latinLnBrk="0" hangingPunct="1">
                    <a:lnSpc>
                      <a:spcPct val="13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FontTx/>
                    <a:buNone/>
                    <a:defRPr/>
                  </a:pPr>
                  <a:r>
                    <a:rPr lang="ko-KR" altLang="en-US" sz="1500" dirty="0">
                      <a:ln w="9525">
                        <a:solidFill>
                          <a:prstClr val="black">
                            <a:alpha val="0"/>
                          </a:prstClr>
                        </a:solidFill>
                      </a:ln>
                      <a:solidFill>
                        <a:srgbClr val="0D0D0D">
                          <a:lumMod val="75000"/>
                          <a:lumOff val="25000"/>
                        </a:srgbClr>
                      </a:solidFill>
                    </a:rPr>
                    <a:t>특정 기간 데이터 조회</a:t>
                  </a:r>
                  <a:endParaRPr kumimoji="0" lang="ko-KR" altLang="en-US" sz="1500" b="0" i="0" u="none" strike="noStrike" kern="1200" cap="none" spc="-50" normalizeH="0" baseline="0" dirty="0"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endParaRPr>
                </a:p>
              </p:txBody>
            </p:sp>
            <p:pic>
              <p:nvPicPr>
                <p:cNvPr id="256" name="그래픽 45" descr="배지 체크 표시1 단색으로 채워진">
                  <a:extLst>
                    <a:ext uri="{FF2B5EF4-FFF2-40B4-BE49-F238E27FC236}">
                      <a16:creationId xmlns:a16="http://schemas.microsoft.com/office/drawing/2014/main" id="{7B49CB68-6214-548E-C21B-8EEE2DF54D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tretch>
                  <a:fillRect/>
                </a:stretch>
              </p:blipFill>
              <p:spPr>
                <a:xfrm>
                  <a:off x="6793826" y="3428804"/>
                  <a:ext cx="401978" cy="401978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25893378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AB92CF-491F-9164-FD14-59F89654A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5E0210E9-836E-D55A-7EC4-E08BEDF5118B}"/>
              </a:ext>
            </a:extLst>
          </p:cNvPr>
          <p:cNvCxnSpPr/>
          <p:nvPr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760B966-D531-9C24-C129-F6F5DA8AC145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추후 추가 기능 논의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DD5DE2-C413-FBF3-7DF7-738EE92F9776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136187-B34F-7226-A6E0-26164E6EAC09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pic>
        <p:nvPicPr>
          <p:cNvPr id="18" name="그림 17" descr="사람, 의류, 사무용품, 실내이(가) 표시된 사진&#10;&#10;자동 생성된 설명">
            <a:extLst>
              <a:ext uri="{FF2B5EF4-FFF2-40B4-BE49-F238E27FC236}">
                <a16:creationId xmlns:a16="http://schemas.microsoft.com/office/drawing/2014/main" id="{012D7BEE-7B78-8FFD-7935-3CF1C5E341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24031" y="2084873"/>
            <a:ext cx="3186175" cy="3186175"/>
          </a:xfrm>
          <a:custGeom>
            <a:avLst/>
            <a:gdLst>
              <a:gd name="connsiteX0" fmla="*/ 1295400 w 2590800"/>
              <a:gd name="connsiteY0" fmla="*/ 0 h 2590800"/>
              <a:gd name="connsiteX1" fmla="*/ 2590800 w 2590800"/>
              <a:gd name="connsiteY1" fmla="*/ 1295400 h 2590800"/>
              <a:gd name="connsiteX2" fmla="*/ 1295400 w 2590800"/>
              <a:gd name="connsiteY2" fmla="*/ 2590800 h 2590800"/>
              <a:gd name="connsiteX3" fmla="*/ 0 w 2590800"/>
              <a:gd name="connsiteY3" fmla="*/ 1295400 h 2590800"/>
              <a:gd name="connsiteX4" fmla="*/ 1295400 w 2590800"/>
              <a:gd name="connsiteY4" fmla="*/ 0 h 259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0800" h="2590800">
                <a:moveTo>
                  <a:pt x="1295400" y="0"/>
                </a:moveTo>
                <a:cubicBezTo>
                  <a:pt x="2010830" y="0"/>
                  <a:pt x="2590800" y="579970"/>
                  <a:pt x="2590800" y="1295400"/>
                </a:cubicBezTo>
                <a:cubicBezTo>
                  <a:pt x="2590800" y="2010830"/>
                  <a:pt x="2010830" y="2590800"/>
                  <a:pt x="1295400" y="2590800"/>
                </a:cubicBezTo>
                <a:cubicBezTo>
                  <a:pt x="579970" y="2590800"/>
                  <a:pt x="0" y="2010830"/>
                  <a:pt x="0" y="1295400"/>
                </a:cubicBezTo>
                <a:cubicBezTo>
                  <a:pt x="0" y="579970"/>
                  <a:pt x="579970" y="0"/>
                  <a:pt x="1295400" y="0"/>
                </a:cubicBezTo>
                <a:close/>
              </a:path>
            </a:pathLst>
          </a:custGeom>
        </p:spPr>
      </p:pic>
      <p:sp>
        <p:nvSpPr>
          <p:cNvPr id="25" name="타원 24">
            <a:extLst>
              <a:ext uri="{FF2B5EF4-FFF2-40B4-BE49-F238E27FC236}">
                <a16:creationId xmlns:a16="http://schemas.microsoft.com/office/drawing/2014/main" id="{96BB6E0C-0F3A-242E-FBCB-CA8898554A52}"/>
              </a:ext>
            </a:extLst>
          </p:cNvPr>
          <p:cNvSpPr/>
          <p:nvPr/>
        </p:nvSpPr>
        <p:spPr>
          <a:xfrm>
            <a:off x="4509827" y="2069058"/>
            <a:ext cx="3214584" cy="3214583"/>
          </a:xfrm>
          <a:prstGeom prst="ellipse">
            <a:avLst/>
          </a:pr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14C1C31-B4E2-276F-69DA-729D0C1B090B}"/>
              </a:ext>
            </a:extLst>
          </p:cNvPr>
          <p:cNvSpPr/>
          <p:nvPr/>
        </p:nvSpPr>
        <p:spPr>
          <a:xfrm>
            <a:off x="5093679" y="2654521"/>
            <a:ext cx="2046880" cy="2046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19" name="圖形 43" descr="Head with Gears">
            <a:extLst>
              <a:ext uri="{FF2B5EF4-FFF2-40B4-BE49-F238E27FC236}">
                <a16:creationId xmlns:a16="http://schemas.microsoft.com/office/drawing/2014/main" id="{3BE01D88-CE36-5CF8-07D6-E7CC533CA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8217" y="3091439"/>
            <a:ext cx="917802" cy="91780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E41A9E2-0DB4-4524-FAF7-92AFBBA34951}"/>
              </a:ext>
            </a:extLst>
          </p:cNvPr>
          <p:cNvSpPr txBox="1"/>
          <p:nvPr/>
        </p:nvSpPr>
        <p:spPr>
          <a:xfrm>
            <a:off x="5759651" y="4037381"/>
            <a:ext cx="714939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추가 기능 논의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EA3C170-82DA-AE9C-F090-AC1242CE3DB1}"/>
              </a:ext>
            </a:extLst>
          </p:cNvPr>
          <p:cNvCxnSpPr>
            <a:cxnSpLocks/>
          </p:cNvCxnSpPr>
          <p:nvPr/>
        </p:nvCxnSpPr>
        <p:spPr>
          <a:xfrm>
            <a:off x="2368677" y="2663126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2E2FD562-4B88-F0F9-5023-840DED968645}"/>
              </a:ext>
            </a:extLst>
          </p:cNvPr>
          <p:cNvSpPr/>
          <p:nvPr/>
        </p:nvSpPr>
        <p:spPr>
          <a:xfrm>
            <a:off x="4464394" y="2324983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28" name="그래픽 27" descr="가로 막대형 차트 단색으로 채워진">
            <a:extLst>
              <a:ext uri="{FF2B5EF4-FFF2-40B4-BE49-F238E27FC236}">
                <a16:creationId xmlns:a16="http://schemas.microsoft.com/office/drawing/2014/main" id="{324A13FE-8DC2-A542-F387-CB36B90E322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4603990" y="2464579"/>
            <a:ext cx="409730" cy="40973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5CAF2E6-8AFA-7256-A1A2-0700371F113B}"/>
              </a:ext>
            </a:extLst>
          </p:cNvPr>
          <p:cNvSpPr txBox="1"/>
          <p:nvPr/>
        </p:nvSpPr>
        <p:spPr>
          <a:xfrm flipH="1">
            <a:off x="611817" y="2754504"/>
            <a:ext cx="3386814" cy="457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algn="r"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시장 상황을 반영한 감정 분석 및 다양한 추가 분석 기능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0D54F88-2545-C580-7B0B-1CFB7D6DD886}"/>
              </a:ext>
            </a:extLst>
          </p:cNvPr>
          <p:cNvSpPr txBox="1"/>
          <p:nvPr/>
        </p:nvSpPr>
        <p:spPr>
          <a:xfrm flipH="1">
            <a:off x="3312471" y="2300541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주가 분석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32E3DAC-AE74-58ED-68CA-648383F51633}"/>
              </a:ext>
            </a:extLst>
          </p:cNvPr>
          <p:cNvCxnSpPr>
            <a:cxnSpLocks/>
          </p:cNvCxnSpPr>
          <p:nvPr/>
        </p:nvCxnSpPr>
        <p:spPr>
          <a:xfrm>
            <a:off x="2368677" y="4727733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998CD3E1-A923-C11D-87AA-8FE455C9CFE8}"/>
              </a:ext>
            </a:extLst>
          </p:cNvPr>
          <p:cNvSpPr/>
          <p:nvPr/>
        </p:nvSpPr>
        <p:spPr>
          <a:xfrm>
            <a:off x="4464394" y="4389590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6E46CA-B44E-3DC3-0CC2-974CEE9C5043}"/>
              </a:ext>
            </a:extLst>
          </p:cNvPr>
          <p:cNvSpPr txBox="1"/>
          <p:nvPr/>
        </p:nvSpPr>
        <p:spPr>
          <a:xfrm flipH="1">
            <a:off x="1950885" y="4819111"/>
            <a:ext cx="2419346" cy="9375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리더보드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실시간 커뮤니티 기능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QR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코드로 만들어 저장하는 기능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분산 투자 전략 공유 및 순위 매기기 기능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9CF96F-101B-A34C-2118-00CE5C9D0F30}"/>
              </a:ext>
            </a:extLst>
          </p:cNvPr>
          <p:cNvSpPr txBox="1"/>
          <p:nvPr/>
        </p:nvSpPr>
        <p:spPr>
          <a:xfrm flipH="1">
            <a:off x="2945253" y="4365149"/>
            <a:ext cx="103874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 외 추가 기능</a:t>
            </a: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7553CAFB-A990-61B3-4EAA-9A27FC6F9961}"/>
              </a:ext>
            </a:extLst>
          </p:cNvPr>
          <p:cNvCxnSpPr>
            <a:cxnSpLocks/>
          </p:cNvCxnSpPr>
          <p:nvPr/>
        </p:nvCxnSpPr>
        <p:spPr>
          <a:xfrm flipH="1">
            <a:off x="7588012" y="2663126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타원 52">
            <a:extLst>
              <a:ext uri="{FF2B5EF4-FFF2-40B4-BE49-F238E27FC236}">
                <a16:creationId xmlns:a16="http://schemas.microsoft.com/office/drawing/2014/main" id="{D17EC21E-ABBE-01EB-4869-85EA5998D25D}"/>
              </a:ext>
            </a:extLst>
          </p:cNvPr>
          <p:cNvSpPr/>
          <p:nvPr/>
        </p:nvSpPr>
        <p:spPr>
          <a:xfrm flipH="1">
            <a:off x="7038687" y="2324983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54" name="그래픽 53" descr="Bullseye">
            <a:extLst>
              <a:ext uri="{FF2B5EF4-FFF2-40B4-BE49-F238E27FC236}">
                <a16:creationId xmlns:a16="http://schemas.microsoft.com/office/drawing/2014/main" id="{D2C9F40A-0CDD-E63B-B95B-EDA7B60232B1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7178282" y="2464579"/>
            <a:ext cx="409730" cy="40973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7EE4AE2-6EBB-93C1-3A5C-887CCCB9A0DE}"/>
              </a:ext>
            </a:extLst>
          </p:cNvPr>
          <p:cNvSpPr txBox="1"/>
          <p:nvPr/>
        </p:nvSpPr>
        <p:spPr>
          <a:xfrm>
            <a:off x="8206071" y="2754504"/>
            <a:ext cx="3386814" cy="18978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indent="0" algn="l" rtl="0" eaLnBrk="1" fontAlgn="auto" latinLnBrk="0" hangingPunct="1">
              <a:lnSpc>
                <a:spcPct val="130000"/>
              </a:lnSpc>
              <a:buNone/>
            </a:pPr>
            <a:r>
              <a:rPr lang="en-US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사용자가 선택한 </a:t>
            </a:r>
            <a:r>
              <a:rPr lang="ko-KR" altLang="ko-KR" b="0" i="0" kern="1200" spc="-50" baseline="0" dirty="0" err="1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종목끼리만</a:t>
            </a:r>
            <a:r>
              <a:rPr lang="ko-KR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클러스터링 되도록 하는 기능</a:t>
            </a:r>
            <a:endParaRPr lang="en-US" altLang="ko-KR" b="0" i="0" kern="1200" spc="-50" baseline="0" dirty="0">
              <a:ln w="9525" cap="flat" cmpd="sng" algn="ctr">
                <a:solidFill>
                  <a:srgbClr val="000000">
                    <a:alpha val="0"/>
                  </a:srgbClr>
                </a:solidFill>
                <a:prstDash val="solid"/>
                <a:round/>
              </a:ln>
              <a:solidFill>
                <a:srgbClr val="494949"/>
              </a:solidFill>
              <a:effectLst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marR="0" indent="0" algn="l" rtl="0" eaLnBrk="1" fontAlgn="auto" latinLnBrk="0" hangingPunct="1">
              <a:lnSpc>
                <a:spcPct val="130000"/>
              </a:lnSpc>
              <a:buNone/>
            </a:pPr>
            <a:r>
              <a:rPr lang="en-US" altLang="ko-KR" dirty="0">
                <a:effectLst/>
              </a:rPr>
              <a:t>- K-Means </a:t>
            </a:r>
            <a:r>
              <a:rPr lang="ko-KR" altLang="en-US" dirty="0">
                <a:effectLst/>
              </a:rPr>
              <a:t>알고리즘 사용시 </a:t>
            </a:r>
            <a:r>
              <a:rPr lang="ko-KR" altLang="en-US" dirty="0" err="1">
                <a:effectLst/>
              </a:rPr>
              <a:t>엘보우</a:t>
            </a:r>
            <a:r>
              <a:rPr lang="ko-KR" altLang="en-US" dirty="0">
                <a:effectLst/>
              </a:rPr>
              <a:t> 기법을 이용한 초기 </a:t>
            </a:r>
            <a:r>
              <a:rPr lang="en-US" altLang="ko-KR" dirty="0">
                <a:effectLst/>
              </a:rPr>
              <a:t>Default </a:t>
            </a:r>
            <a:r>
              <a:rPr lang="ko-KR" altLang="en-US" dirty="0">
                <a:effectLst/>
              </a:rPr>
              <a:t>군집 개수 </a:t>
            </a:r>
            <a:r>
              <a:rPr lang="ko-KR" altLang="en-US" dirty="0"/>
              <a:t>지정</a:t>
            </a:r>
            <a:r>
              <a:rPr lang="ko-KR" altLang="en-US" dirty="0">
                <a:effectLst/>
              </a:rPr>
              <a:t> 기능</a:t>
            </a:r>
            <a:endParaRPr lang="ko-KR" altLang="ko-KR" dirty="0">
              <a:effectLst/>
            </a:endParaRPr>
          </a:p>
          <a:p>
            <a:pPr marL="0" marR="0" indent="0" algn="l" rtl="0" eaLnBrk="1" fontAlgn="auto" latinLnBrk="0" hangingPunct="1">
              <a:lnSpc>
                <a:spcPct val="130000"/>
              </a:lnSpc>
              <a:buNone/>
            </a:pPr>
            <a:r>
              <a:rPr lang="en-US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K-Mea</a:t>
            </a:r>
            <a:r>
              <a:rPr lang="en-US" altLang="ko-KR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</a:rPr>
              <a:t>ns</a:t>
            </a:r>
            <a:r>
              <a:rPr lang="en-US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알고리즘 이외에 다른 클러스터링 방식 추가하여 사용자가 선택하는 기능</a:t>
            </a:r>
            <a:endParaRPr lang="ko-KR" altLang="ko-KR" dirty="0">
              <a:effectLst/>
            </a:endParaRPr>
          </a:p>
          <a:p>
            <a:pPr marL="0" marR="0" indent="0" algn="l" rtl="0" eaLnBrk="1" fontAlgn="auto" latinLnBrk="0" hangingPunct="1">
              <a:lnSpc>
                <a:spcPct val="130000"/>
              </a:lnSpc>
            </a:pPr>
            <a:r>
              <a:rPr lang="en-US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ko-KR" b="0" i="0" kern="1200" spc="-50" baseline="0" dirty="0">
                <a:ln w="9525" cap="flat" cmpd="sng" algn="ctr">
                  <a:solidFill>
                    <a:srgbClr val="000000">
                      <a:alpha val="0"/>
                    </a:srgbClr>
                  </a:solidFill>
                  <a:prstDash val="solid"/>
                  <a:round/>
                </a:ln>
                <a:solidFill>
                  <a:srgbClr val="494949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사용자가 궁금해하는 지표를 직접 선택하여 선택한 지표에 따른 클러스터링 결과 제공 기능</a:t>
            </a:r>
            <a:endParaRPr lang="ko-KR" altLang="ko-KR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AC2AAA1-72C4-56FC-A292-C5579BCD4BBF}"/>
              </a:ext>
            </a:extLst>
          </p:cNvPr>
          <p:cNvSpPr txBox="1"/>
          <p:nvPr/>
        </p:nvSpPr>
        <p:spPr>
          <a:xfrm>
            <a:off x="8228589" y="2300541"/>
            <a:ext cx="79348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클러스터링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1265222-10B1-0736-94DA-24D4F4F142EF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46E3E09-BDF0-1159-7379-40FBBEDC2B5C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ED3EE011-1DC8-A539-D00E-D1F40990DC34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2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4" name="그래픽 3" descr="Playbook">
            <a:extLst>
              <a:ext uri="{FF2B5EF4-FFF2-40B4-BE49-F238E27FC236}">
                <a16:creationId xmlns:a16="http://schemas.microsoft.com/office/drawing/2014/main" id="{DDD045E8-DB05-070E-71E2-359A4B7914BC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4603989" y="4529186"/>
            <a:ext cx="409730" cy="40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317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A68046-BDD1-73A1-0540-279563865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1A067D8-965D-D23E-A026-9BCA8B4626C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C90F47-0F88-132D-B037-AFF75679E067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3.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데이터</a:t>
            </a:r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수집</a:t>
            </a:r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 &amp;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모델링 계획</a:t>
            </a:r>
          </a:p>
        </p:txBody>
      </p:sp>
    </p:spTree>
    <p:extLst>
      <p:ext uri="{BB962C8B-B14F-4D97-AF65-F5344CB8AC3E}">
        <p14:creationId xmlns:p14="http://schemas.microsoft.com/office/powerpoint/2010/main" val="36394057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7E7206-2179-C860-DD53-33613CA23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68DDF0E-1F57-212B-32C4-BE56AF3609C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5DAFBDD-4C10-C6B1-1C3C-4FEAF7507160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데이터 수집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B159B42-7BC0-84BD-D74B-1FBB9AB3954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60D17F-2FED-6319-1183-39E7A605201B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E59EEE7C-B869-0952-215C-120E9FAB8FB6}"/>
              </a:ext>
            </a:extLst>
          </p:cNvPr>
          <p:cNvSpPr/>
          <p:nvPr/>
        </p:nvSpPr>
        <p:spPr>
          <a:xfrm>
            <a:off x="1197662" y="1285715"/>
            <a:ext cx="9796676" cy="4840638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F59AF0C-695A-70E5-6214-D9AB37101DBF}"/>
              </a:ext>
            </a:extLst>
          </p:cNvPr>
          <p:cNvGrpSpPr/>
          <p:nvPr/>
        </p:nvGrpSpPr>
        <p:grpSpPr>
          <a:xfrm>
            <a:off x="1629937" y="3805660"/>
            <a:ext cx="8932126" cy="871905"/>
            <a:chOff x="1629937" y="2241582"/>
            <a:chExt cx="8932126" cy="871905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8AD9D6B9-BE63-DF30-9DF1-4D4496C6F70A}"/>
                </a:ext>
              </a:extLst>
            </p:cNvPr>
            <p:cNvSpPr txBox="1"/>
            <p:nvPr/>
          </p:nvSpPr>
          <p:spPr>
            <a:xfrm>
              <a:off x="2126163" y="2241582"/>
              <a:ext cx="8435900" cy="871905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Tiingo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 각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Ticker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별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현재 수집되고 있는 데이터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date, open, close, high, low, volume,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adjClose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adjHigh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adjLow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adjOpen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adjVolume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divCash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splitFactor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날짜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시가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종가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최고가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최저가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수정 종가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수정 최고가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수정 최저가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수정 거래량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현금 배당금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주식 분할 비율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92E8CBDC-753D-F7B2-860F-A6EF75A5DE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2476546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16B2E84-7F12-65FF-A06B-DF3F15820ECC}"/>
              </a:ext>
            </a:extLst>
          </p:cNvPr>
          <p:cNvGrpSpPr/>
          <p:nvPr/>
        </p:nvGrpSpPr>
        <p:grpSpPr>
          <a:xfrm>
            <a:off x="1629937" y="4935343"/>
            <a:ext cx="8932126" cy="871905"/>
            <a:chOff x="1629937" y="3372492"/>
            <a:chExt cx="8932126" cy="871905"/>
          </a:xfrm>
        </p:grpSpPr>
        <p:sp>
          <p:nvSpPr>
            <p:cNvPr id="13" name="TextBox 44">
              <a:extLst>
                <a:ext uri="{FF2B5EF4-FFF2-40B4-BE49-F238E27FC236}">
                  <a16:creationId xmlns:a16="http://schemas.microsoft.com/office/drawing/2014/main" id="{47D32DC7-3F19-2489-D44F-9869FB00D020}"/>
                </a:ext>
              </a:extLst>
            </p:cNvPr>
            <p:cNvSpPr txBox="1"/>
            <p:nvPr/>
          </p:nvSpPr>
          <p:spPr>
            <a:xfrm>
              <a:off x="2126163" y="3372492"/>
              <a:ext cx="8435900" cy="871905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Nasdaq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 각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Ticker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별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현재 수집되고 있는 데이터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SYMBOL,NAME,LAST PRICE,NET CHANGE,% CHANGE,DELTA,1 yr % CHANGE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티커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심볼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종목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회사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명칭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종가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전일 종가 대비 절대적 변화폭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전일 종가 대비 변동률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가격 변화량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1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년 전 대비 변동률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5A46F090-4AAB-C015-AC3D-080C31F092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607456"/>
              <a:ext cx="401978" cy="401978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783139F9-A841-1BF7-6CC1-3FAC66AB5929}"/>
              </a:ext>
            </a:extLst>
          </p:cNvPr>
          <p:cNvGrpSpPr/>
          <p:nvPr/>
        </p:nvGrpSpPr>
        <p:grpSpPr>
          <a:xfrm>
            <a:off x="9774644" y="622600"/>
            <a:ext cx="2181697" cy="461560"/>
            <a:chOff x="9872964" y="622600"/>
            <a:chExt cx="2181697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28D2EAD-0B8E-EF56-FD76-1EC03F61ECE7}"/>
                </a:ext>
              </a:extLst>
            </p:cNvPr>
            <p:cNvSpPr/>
            <p:nvPr/>
          </p:nvSpPr>
          <p:spPr>
            <a:xfrm>
              <a:off x="9872964" y="956672"/>
              <a:ext cx="2181697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7D50480B-1D94-3F21-C7B5-0AC60814CC8E}"/>
                </a:ext>
              </a:extLst>
            </p:cNvPr>
            <p:cNvSpPr txBox="1"/>
            <p:nvPr/>
          </p:nvSpPr>
          <p:spPr>
            <a:xfrm>
              <a:off x="9969910" y="622600"/>
              <a:ext cx="1987807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3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lang="en-US" altLang="ko-KR" dirty="0">
                  <a:solidFill>
                    <a:srgbClr val="002060"/>
                  </a:solidFill>
                </a:rPr>
                <a:t>&amp; </a:t>
              </a:r>
              <a:r>
                <a:rPr lang="ko-KR" altLang="en-US" dirty="0">
                  <a:solidFill>
                    <a:srgbClr val="002060"/>
                  </a:solidFill>
                </a:rPr>
                <a:t>모델링 계획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A438FE9-615E-D488-0B15-44463BA92462}"/>
              </a:ext>
            </a:extLst>
          </p:cNvPr>
          <p:cNvGrpSpPr/>
          <p:nvPr/>
        </p:nvGrpSpPr>
        <p:grpSpPr>
          <a:xfrm>
            <a:off x="1629937" y="1486704"/>
            <a:ext cx="8932126" cy="571823"/>
            <a:chOff x="1629937" y="3313382"/>
            <a:chExt cx="8932126" cy="571823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C66B02C3-3127-AA56-5ED6-AA71E77C60C1}"/>
                </a:ext>
              </a:extLst>
            </p:cNvPr>
            <p:cNvSpPr txBox="1"/>
            <p:nvPr/>
          </p:nvSpPr>
          <p:spPr>
            <a:xfrm>
              <a:off x="2126163" y="3313382"/>
              <a:ext cx="8435900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우선적으로 클러스터링을 진행할 수 있도록 가격 지표부터 추출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그 후 추출 가능한 데이터를 논의 후 넣어보며 모델을 최적화 하는 것으로 계획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24E76AC1-B7D4-6EBF-01B7-1A4365DF69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429000"/>
              <a:ext cx="401978" cy="401978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A46A5F-D7D8-AD6F-66A7-4C98FDDBD22E}"/>
              </a:ext>
            </a:extLst>
          </p:cNvPr>
          <p:cNvGrpSpPr/>
          <p:nvPr/>
        </p:nvGrpSpPr>
        <p:grpSpPr>
          <a:xfrm>
            <a:off x="1629937" y="2316304"/>
            <a:ext cx="8932126" cy="571823"/>
            <a:chOff x="1629937" y="3344077"/>
            <a:chExt cx="8932126" cy="571823"/>
          </a:xfrm>
        </p:grpSpPr>
        <p:sp>
          <p:nvSpPr>
            <p:cNvPr id="23" name="TextBox 44">
              <a:extLst>
                <a:ext uri="{FF2B5EF4-FFF2-40B4-BE49-F238E27FC236}">
                  <a16:creationId xmlns:a16="http://schemas.microsoft.com/office/drawing/2014/main" id="{581A828B-3DAC-19E5-08A4-E2C9069073D5}"/>
                </a:ext>
              </a:extLst>
            </p:cNvPr>
            <p:cNvSpPr txBox="1"/>
            <p:nvPr/>
          </p:nvSpPr>
          <p:spPr>
            <a:xfrm>
              <a:off x="2126163" y="3344077"/>
              <a:ext cx="8435900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Alpha Vantage API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→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Tiingo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API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변경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+ Nasdaq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 데이터 수집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4" name="그래픽 45" descr="배지 체크 표시1 단색으로 채워진">
              <a:extLst>
                <a:ext uri="{FF2B5EF4-FFF2-40B4-BE49-F238E27FC236}">
                  <a16:creationId xmlns:a16="http://schemas.microsoft.com/office/drawing/2014/main" id="{4D87FE56-DEFB-E2BB-C3EF-9F2B9B033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429000"/>
              <a:ext cx="401978" cy="401978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23C61FE-E5F4-1217-B441-11C7A92B2B4F}"/>
              </a:ext>
            </a:extLst>
          </p:cNvPr>
          <p:cNvGrpSpPr/>
          <p:nvPr/>
        </p:nvGrpSpPr>
        <p:grpSpPr>
          <a:xfrm>
            <a:off x="1629937" y="3145904"/>
            <a:ext cx="8932126" cy="401978"/>
            <a:chOff x="1629937" y="3429000"/>
            <a:chExt cx="8932126" cy="401978"/>
          </a:xfrm>
        </p:grpSpPr>
        <p:sp>
          <p:nvSpPr>
            <p:cNvPr id="28" name="TextBox 44">
              <a:extLst>
                <a:ext uri="{FF2B5EF4-FFF2-40B4-BE49-F238E27FC236}">
                  <a16:creationId xmlns:a16="http://schemas.microsoft.com/office/drawing/2014/main" id="{18FC1E37-1956-5B0B-0E21-764B46203B62}"/>
                </a:ext>
              </a:extLst>
            </p:cNvPr>
            <p:cNvSpPr txBox="1"/>
            <p:nvPr/>
          </p:nvSpPr>
          <p:spPr>
            <a:xfrm>
              <a:off x="2126163" y="3494118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총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3,500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개 데이터 다운 필요 → 약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3~4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일 소요 예상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9" name="그래픽 45" descr="배지 체크 표시1 단색으로 채워진">
              <a:extLst>
                <a:ext uri="{FF2B5EF4-FFF2-40B4-BE49-F238E27FC236}">
                  <a16:creationId xmlns:a16="http://schemas.microsoft.com/office/drawing/2014/main" id="{6044B629-B8D3-5E15-E977-8DF21041CD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342900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43567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F38700-76ED-3B41-FA5A-1DC9FE8FD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5A60FAA-FA9E-DDD6-17C1-75466FC03A27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0B3428-6B82-D482-FB04-C881BA6E8F0F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데이터 수집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97EDBDA-0227-11DA-B221-6B7BCDD9F8E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F8BE4-278A-BA45-0D93-18D0FD39A06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11F3973-6184-D6E5-7785-EF66A5575744}"/>
              </a:ext>
            </a:extLst>
          </p:cNvPr>
          <p:cNvGrpSpPr/>
          <p:nvPr/>
        </p:nvGrpSpPr>
        <p:grpSpPr>
          <a:xfrm>
            <a:off x="9774644" y="622600"/>
            <a:ext cx="2181697" cy="461560"/>
            <a:chOff x="9872964" y="622600"/>
            <a:chExt cx="2181697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D438996-6C24-7AE6-F450-F3DEB5F92CFE}"/>
                </a:ext>
              </a:extLst>
            </p:cNvPr>
            <p:cNvSpPr/>
            <p:nvPr/>
          </p:nvSpPr>
          <p:spPr>
            <a:xfrm>
              <a:off x="9872964" y="956672"/>
              <a:ext cx="2181697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4D7B8599-4FC7-034A-C5FD-A39257968271}"/>
                </a:ext>
              </a:extLst>
            </p:cNvPr>
            <p:cNvSpPr txBox="1"/>
            <p:nvPr/>
          </p:nvSpPr>
          <p:spPr>
            <a:xfrm>
              <a:off x="9969910" y="622600"/>
              <a:ext cx="1987807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3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lang="en-US" altLang="ko-KR" dirty="0">
                  <a:solidFill>
                    <a:srgbClr val="002060"/>
                  </a:solidFill>
                </a:rPr>
                <a:t>&amp; </a:t>
              </a:r>
              <a:r>
                <a:rPr lang="ko-KR" altLang="en-US" dirty="0">
                  <a:solidFill>
                    <a:srgbClr val="002060"/>
                  </a:solidFill>
                </a:rPr>
                <a:t>모델링 계획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F22E6FCE-FB07-73AA-78DE-425690930700}"/>
              </a:ext>
            </a:extLst>
          </p:cNvPr>
          <p:cNvSpPr/>
          <p:nvPr/>
        </p:nvSpPr>
        <p:spPr>
          <a:xfrm>
            <a:off x="714680" y="4317664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Ticker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일일 데이터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수집 요청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(Python)</a:t>
            </a:r>
            <a:endParaRPr lang="ko-KR" altLang="en-US" sz="120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377ADD-2A02-9418-D545-4E997479A9EB}"/>
              </a:ext>
            </a:extLst>
          </p:cNvPr>
          <p:cNvSpPr/>
          <p:nvPr/>
        </p:nvSpPr>
        <p:spPr>
          <a:xfrm>
            <a:off x="714680" y="1207598"/>
            <a:ext cx="1447200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n-ea"/>
              </a:rPr>
              <a:t>Ticker</a:t>
            </a:r>
            <a:r>
              <a:rPr lang="ko-KR" altLang="en-US" sz="1200" dirty="0">
                <a:latin typeface="+mn-ea"/>
              </a:rPr>
              <a:t> 정보 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ko-KR" altLang="en-US" sz="1200" dirty="0">
                <a:latin typeface="+mn-ea"/>
              </a:rPr>
              <a:t>데이터 수집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요청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(Python)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F48B1FC-0538-1317-2AD2-086C96720556}"/>
              </a:ext>
            </a:extLst>
          </p:cNvPr>
          <p:cNvSpPr/>
          <p:nvPr/>
        </p:nvSpPr>
        <p:spPr>
          <a:xfrm>
            <a:off x="3097084" y="1207598"/>
            <a:ext cx="1447200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+mn-ea"/>
              </a:rPr>
              <a:t>Javacript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실행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(Puppeteer)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1E7FC2-3A86-AEBF-0FAD-F1CCA5C43D20}"/>
              </a:ext>
            </a:extLst>
          </p:cNvPr>
          <p:cNvSpPr/>
          <p:nvPr/>
        </p:nvSpPr>
        <p:spPr>
          <a:xfrm>
            <a:off x="5479488" y="1207598"/>
            <a:ext cx="1448416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n-ea"/>
              </a:rPr>
              <a:t>Nasdaq </a:t>
            </a:r>
            <a:r>
              <a:rPr lang="ko-KR" altLang="en-US" sz="1200" dirty="0">
                <a:latin typeface="+mn-ea"/>
              </a:rPr>
              <a:t>홈페이지 내 </a:t>
            </a:r>
            <a:r>
              <a:rPr lang="en-US" altLang="ko-KR" sz="1200" dirty="0">
                <a:latin typeface="+mn-ea"/>
              </a:rPr>
              <a:t>Screener</a:t>
            </a:r>
            <a:r>
              <a:rPr lang="ko-KR" altLang="en-US" sz="1200" dirty="0">
                <a:latin typeface="+mn-ea"/>
              </a:rPr>
              <a:t>를 통해 </a:t>
            </a:r>
            <a:r>
              <a:rPr lang="en-US" altLang="ko-KR" sz="1200" dirty="0">
                <a:latin typeface="+mn-ea"/>
              </a:rPr>
              <a:t>Ticker </a:t>
            </a:r>
            <a:r>
              <a:rPr lang="ko-KR" altLang="en-US" sz="1200" dirty="0">
                <a:latin typeface="+mn-ea"/>
              </a:rPr>
              <a:t>수집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73076BE-B737-282C-62E2-560632B20660}"/>
              </a:ext>
            </a:extLst>
          </p:cNvPr>
          <p:cNvSpPr/>
          <p:nvPr/>
        </p:nvSpPr>
        <p:spPr>
          <a:xfrm>
            <a:off x="5479488" y="2760751"/>
            <a:ext cx="1448416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전체 </a:t>
            </a:r>
            <a:r>
              <a:rPr lang="en-US" altLang="ko-KR" sz="1200" dirty="0">
                <a:latin typeface="+mn-ea"/>
              </a:rPr>
              <a:t>ETF</a:t>
            </a:r>
            <a:r>
              <a:rPr lang="ko-KR" altLang="en-US" sz="1200" dirty="0">
                <a:latin typeface="+mn-ea"/>
              </a:rPr>
              <a:t>에 대한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Ticker CSV </a:t>
            </a:r>
            <a:r>
              <a:rPr lang="ko-KR" altLang="en-US" sz="1200" dirty="0">
                <a:latin typeface="+mn-ea"/>
              </a:rPr>
              <a:t>저장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A2144B-6DAC-8D3C-0F8F-83414C2DEFE1}"/>
              </a:ext>
            </a:extLst>
          </p:cNvPr>
          <p:cNvSpPr/>
          <p:nvPr/>
        </p:nvSpPr>
        <p:spPr>
          <a:xfrm>
            <a:off x="3097084" y="4320377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CSV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데이터 읽기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499DCE-A44A-30AF-DD3E-39F2B3D6BCF2}"/>
              </a:ext>
            </a:extLst>
          </p:cNvPr>
          <p:cNvSpPr/>
          <p:nvPr/>
        </p:nvSpPr>
        <p:spPr>
          <a:xfrm>
            <a:off x="5479488" y="4321055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accent3"/>
                </a:solidFill>
                <a:latin typeface="+mn-ea"/>
              </a:rPr>
              <a:t>Tiingo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 API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에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각 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Ticker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정보 요청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7B6AF8A-A108-E09E-43B3-243696952F4C}"/>
              </a:ext>
            </a:extLst>
          </p:cNvPr>
          <p:cNvSpPr/>
          <p:nvPr/>
        </p:nvSpPr>
        <p:spPr>
          <a:xfrm>
            <a:off x="7861892" y="4330580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받은 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CSV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데이터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./Stock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폴더에 저장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282B77B-91BE-184D-E557-76780325E3D6}"/>
              </a:ext>
            </a:extLst>
          </p:cNvPr>
          <p:cNvCxnSpPr>
            <a:stCxn id="5" idx="3"/>
            <a:endCxn id="12" idx="1"/>
          </p:cNvCxnSpPr>
          <p:nvPr/>
        </p:nvCxnSpPr>
        <p:spPr>
          <a:xfrm>
            <a:off x="2161880" y="1702598"/>
            <a:ext cx="93520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D733E39C-98D1-9B36-DF93-E88039B71D20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4544284" y="1702598"/>
            <a:ext cx="93520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ABA92CA-E89E-8CEA-C9E9-433286D16487}"/>
              </a:ext>
            </a:extLst>
          </p:cNvPr>
          <p:cNvCxnSpPr>
            <a:cxnSpLocks/>
            <a:stCxn id="13" idx="3"/>
            <a:endCxn id="32" idx="2"/>
          </p:cNvCxnSpPr>
          <p:nvPr/>
        </p:nvCxnSpPr>
        <p:spPr>
          <a:xfrm>
            <a:off x="6927904" y="1702598"/>
            <a:ext cx="71981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44">
            <a:extLst>
              <a:ext uri="{FF2B5EF4-FFF2-40B4-BE49-F238E27FC236}">
                <a16:creationId xmlns:a16="http://schemas.microsoft.com/office/drawing/2014/main" id="{A9462DAC-B1F5-9550-298E-7F5F0BC8E212}"/>
              </a:ext>
            </a:extLst>
          </p:cNvPr>
          <p:cNvSpPr txBox="1"/>
          <p:nvPr/>
        </p:nvSpPr>
        <p:spPr>
          <a:xfrm>
            <a:off x="2394481" y="1382563"/>
            <a:ext cx="470002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exec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28" name="TextBox 44">
            <a:extLst>
              <a:ext uri="{FF2B5EF4-FFF2-40B4-BE49-F238E27FC236}">
                <a16:creationId xmlns:a16="http://schemas.microsoft.com/office/drawing/2014/main" id="{6BE70685-8C15-DB4B-2A84-9CEC9982D0E4}"/>
              </a:ext>
            </a:extLst>
          </p:cNvPr>
          <p:cNvSpPr txBox="1"/>
          <p:nvPr/>
        </p:nvSpPr>
        <p:spPr>
          <a:xfrm>
            <a:off x="4751490" y="1382563"/>
            <a:ext cx="517002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웹 </a:t>
            </a:r>
            <a:r>
              <a:rPr kumimoji="0" lang="ko-KR" altLang="en-US" sz="1500" b="0" i="0" u="none" strike="noStrike" kern="1200" cap="none" spc="-50" normalizeH="0" baseline="0" dirty="0" err="1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서칭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45B520F-74B0-59E1-A5C2-C6367E77D336}"/>
              </a:ext>
            </a:extLst>
          </p:cNvPr>
          <p:cNvSpPr>
            <a:spLocks noChangeAspect="1"/>
          </p:cNvSpPr>
          <p:nvPr/>
        </p:nvSpPr>
        <p:spPr>
          <a:xfrm>
            <a:off x="7647718" y="1196236"/>
            <a:ext cx="1012723" cy="101272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Nasdaq</a:t>
            </a:r>
            <a:endParaRPr lang="ko-KR" altLang="en-US" sz="12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9930DDD-3B9A-1877-DD69-62CAB66256FE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6203696" y="2197598"/>
            <a:ext cx="0" cy="56315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0" name="TextBox 44">
            <a:extLst>
              <a:ext uri="{FF2B5EF4-FFF2-40B4-BE49-F238E27FC236}">
                <a16:creationId xmlns:a16="http://schemas.microsoft.com/office/drawing/2014/main" id="{3BC4C665-8FE9-CD63-698F-39EC92B81169}"/>
              </a:ext>
            </a:extLst>
          </p:cNvPr>
          <p:cNvSpPr txBox="1"/>
          <p:nvPr/>
        </p:nvSpPr>
        <p:spPr>
          <a:xfrm>
            <a:off x="6287634" y="2306843"/>
            <a:ext cx="693269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다운로드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76288210-2324-6C2B-9A3C-BADB417CE32C}"/>
              </a:ext>
            </a:extLst>
          </p:cNvPr>
          <p:cNvCxnSpPr>
            <a:cxnSpLocks/>
            <a:stCxn id="6" idx="3"/>
            <a:endCxn id="15" idx="1"/>
          </p:cNvCxnSpPr>
          <p:nvPr/>
        </p:nvCxnSpPr>
        <p:spPr>
          <a:xfrm>
            <a:off x="2161880" y="4812664"/>
            <a:ext cx="935204" cy="271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D6345E2F-6236-20BF-732A-C9303900A614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4544284" y="4815377"/>
            <a:ext cx="935204" cy="678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94ABBDAF-CCC0-2139-CEC4-6D04C8F8C159}"/>
              </a:ext>
            </a:extLst>
          </p:cNvPr>
          <p:cNvCxnSpPr>
            <a:cxnSpLocks/>
            <a:stCxn id="14" idx="1"/>
            <a:endCxn id="15" idx="0"/>
          </p:cNvCxnSpPr>
          <p:nvPr/>
        </p:nvCxnSpPr>
        <p:spPr>
          <a:xfrm rot="10800000" flipV="1">
            <a:off x="3820684" y="3255751"/>
            <a:ext cx="1658804" cy="1064626"/>
          </a:xfrm>
          <a:prstGeom prst="bentConnector2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2" name="TextBox 44">
            <a:extLst>
              <a:ext uri="{FF2B5EF4-FFF2-40B4-BE49-F238E27FC236}">
                <a16:creationId xmlns:a16="http://schemas.microsoft.com/office/drawing/2014/main" id="{1A18AA53-A3C8-C9E8-AF47-E8A78152B78A}"/>
              </a:ext>
            </a:extLst>
          </p:cNvPr>
          <p:cNvSpPr txBox="1"/>
          <p:nvPr/>
        </p:nvSpPr>
        <p:spPr>
          <a:xfrm>
            <a:off x="3844781" y="2916363"/>
            <a:ext cx="155517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Pandas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라이브러리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6196E30B-43E3-3A08-CE31-1CAB93FA9597}"/>
              </a:ext>
            </a:extLst>
          </p:cNvPr>
          <p:cNvSpPr>
            <a:spLocks noChangeAspect="1"/>
          </p:cNvSpPr>
          <p:nvPr/>
        </p:nvSpPr>
        <p:spPr>
          <a:xfrm>
            <a:off x="5696726" y="5741658"/>
            <a:ext cx="1012723" cy="101272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+mn-ea"/>
              </a:rPr>
              <a:t>Tiingo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API</a:t>
            </a:r>
            <a:endParaRPr lang="ko-KR" altLang="en-US" sz="12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C7E97264-FF59-04DD-AE55-0EA3785D53AB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>
            <a:off x="6926688" y="4816055"/>
            <a:ext cx="935204" cy="9525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9" name="타원 58">
            <a:extLst>
              <a:ext uri="{FF2B5EF4-FFF2-40B4-BE49-F238E27FC236}">
                <a16:creationId xmlns:a16="http://schemas.microsoft.com/office/drawing/2014/main" id="{D33E83B1-4B01-E892-EC61-1E5863773FE7}"/>
              </a:ext>
            </a:extLst>
          </p:cNvPr>
          <p:cNvSpPr>
            <a:spLocks noChangeAspect="1"/>
          </p:cNvSpPr>
          <p:nvPr/>
        </p:nvSpPr>
        <p:spPr>
          <a:xfrm>
            <a:off x="9634944" y="1757085"/>
            <a:ext cx="2227829" cy="2227829"/>
          </a:xfrm>
          <a:prstGeom prst="ellipse">
            <a:avLst/>
          </a:prstGeom>
          <a:solidFill>
            <a:srgbClr val="00B0F0"/>
          </a:solidFill>
          <a:ln>
            <a:solidFill>
              <a:schemeClr val="accent3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+mj-ea"/>
                <a:ea typeface="+mj-ea"/>
              </a:rPr>
              <a:t>클러스터링 모듈</a:t>
            </a:r>
          </a:p>
        </p:txBody>
      </p:sp>
      <p:cxnSp>
        <p:nvCxnSpPr>
          <p:cNvPr id="60" name="직선 화살표 연결선 48">
            <a:extLst>
              <a:ext uri="{FF2B5EF4-FFF2-40B4-BE49-F238E27FC236}">
                <a16:creationId xmlns:a16="http://schemas.microsoft.com/office/drawing/2014/main" id="{AAA3A7D5-B760-0227-C6CD-5DDF7EA6DBCB}"/>
              </a:ext>
            </a:extLst>
          </p:cNvPr>
          <p:cNvCxnSpPr>
            <a:cxnSpLocks/>
            <a:stCxn id="63" idx="0"/>
            <a:endCxn id="59" idx="2"/>
          </p:cNvCxnSpPr>
          <p:nvPr/>
        </p:nvCxnSpPr>
        <p:spPr>
          <a:xfrm rot="5400000" flipH="1" flipV="1">
            <a:off x="8777831" y="2677411"/>
            <a:ext cx="663523" cy="1050703"/>
          </a:xfrm>
          <a:prstGeom prst="bentConnector2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3" name="TextBox 44">
            <a:extLst>
              <a:ext uri="{FF2B5EF4-FFF2-40B4-BE49-F238E27FC236}">
                <a16:creationId xmlns:a16="http://schemas.microsoft.com/office/drawing/2014/main" id="{F57667AB-B3C1-16E7-8C9C-3D1EDFBF0516}"/>
              </a:ext>
            </a:extLst>
          </p:cNvPr>
          <p:cNvSpPr txBox="1"/>
          <p:nvPr/>
        </p:nvSpPr>
        <p:spPr>
          <a:xfrm>
            <a:off x="7806652" y="3534523"/>
            <a:ext cx="155517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Pandas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라이브러리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261" name="직선 연결선 260">
            <a:extLst>
              <a:ext uri="{FF2B5EF4-FFF2-40B4-BE49-F238E27FC236}">
                <a16:creationId xmlns:a16="http://schemas.microsoft.com/office/drawing/2014/main" id="{812D8CD2-46AD-EF18-F1DA-35C98E91DFB8}"/>
              </a:ext>
            </a:extLst>
          </p:cNvPr>
          <p:cNvCxnSpPr>
            <a:cxnSpLocks/>
            <a:stCxn id="18" idx="0"/>
            <a:endCxn id="63" idx="2"/>
          </p:cNvCxnSpPr>
          <p:nvPr/>
        </p:nvCxnSpPr>
        <p:spPr>
          <a:xfrm flipH="1" flipV="1">
            <a:off x="8584241" y="3806264"/>
            <a:ext cx="1251" cy="52431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직선 화살표 연결선 270">
            <a:extLst>
              <a:ext uri="{FF2B5EF4-FFF2-40B4-BE49-F238E27FC236}">
                <a16:creationId xmlns:a16="http://schemas.microsoft.com/office/drawing/2014/main" id="{E64ABF80-2992-D477-EFD0-DB5C00E0C9D4}"/>
              </a:ext>
            </a:extLst>
          </p:cNvPr>
          <p:cNvCxnSpPr>
            <a:cxnSpLocks/>
            <a:stCxn id="16" idx="2"/>
            <a:endCxn id="54" idx="0"/>
          </p:cNvCxnSpPr>
          <p:nvPr/>
        </p:nvCxnSpPr>
        <p:spPr>
          <a:xfrm>
            <a:off x="6203088" y="5311055"/>
            <a:ext cx="0" cy="43060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9990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0EB2D3-C7DE-FE25-1CE6-D274D158E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9DCE55D-792F-9F08-C3A1-D3259E1B27CD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7594C0C-C85F-016C-BCD8-5AAABDB9306A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데이터 수집 진행 상황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80EB114-0D03-76DF-A48E-89D1E5CEF0D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11A804-3440-43A8-BE84-4155FF64530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79EE0DC-617B-EB5E-B030-2596249D7793}"/>
              </a:ext>
            </a:extLst>
          </p:cNvPr>
          <p:cNvGrpSpPr/>
          <p:nvPr/>
        </p:nvGrpSpPr>
        <p:grpSpPr>
          <a:xfrm>
            <a:off x="9774644" y="622600"/>
            <a:ext cx="2181697" cy="461560"/>
            <a:chOff x="9872964" y="622600"/>
            <a:chExt cx="2181697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9FE0D79-7CFF-486B-6298-787A49FF78CC}"/>
                </a:ext>
              </a:extLst>
            </p:cNvPr>
            <p:cNvSpPr/>
            <p:nvPr/>
          </p:nvSpPr>
          <p:spPr>
            <a:xfrm>
              <a:off x="9872964" y="956672"/>
              <a:ext cx="2181697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5B46ACE8-3759-1DB8-F5C4-85A1B7D30EC1}"/>
                </a:ext>
              </a:extLst>
            </p:cNvPr>
            <p:cNvSpPr txBox="1"/>
            <p:nvPr/>
          </p:nvSpPr>
          <p:spPr>
            <a:xfrm>
              <a:off x="9969910" y="622600"/>
              <a:ext cx="1987807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3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lang="en-US" altLang="ko-KR" dirty="0">
                  <a:solidFill>
                    <a:srgbClr val="002060"/>
                  </a:solidFill>
                </a:rPr>
                <a:t>&amp; </a:t>
              </a:r>
              <a:r>
                <a:rPr lang="ko-KR" altLang="en-US" dirty="0">
                  <a:solidFill>
                    <a:srgbClr val="002060"/>
                  </a:solidFill>
                </a:rPr>
                <a:t>모델링 계획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7C6B5013-F2D5-BF14-9939-EF1357886B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41" b="3483"/>
          <a:stretch/>
        </p:blipFill>
        <p:spPr>
          <a:xfrm>
            <a:off x="754189" y="1232686"/>
            <a:ext cx="3651226" cy="485614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247A904-6CAB-7261-3BA8-ED3D8E29A0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2051"/>
          <a:stretch/>
        </p:blipFill>
        <p:spPr>
          <a:xfrm>
            <a:off x="3220379" y="1661309"/>
            <a:ext cx="4168175" cy="503476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F095335-84D6-1757-DC1B-031B329654D1}"/>
              </a:ext>
            </a:extLst>
          </p:cNvPr>
          <p:cNvSpPr txBox="1"/>
          <p:nvPr/>
        </p:nvSpPr>
        <p:spPr>
          <a:xfrm>
            <a:off x="7908601" y="3521646"/>
            <a:ext cx="3732086" cy="76245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현재 </a:t>
            </a:r>
            <a:r>
              <a:rPr kumimoji="0" lang="en-US" altLang="ko-KR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500</a:t>
            </a: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 </a:t>
            </a:r>
            <a:r>
              <a:rPr kumimoji="0" lang="en-US" altLang="ko-KR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ETF</a:t>
            </a: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데이터에 대한 </a:t>
            </a:r>
            <a:endParaRPr kumimoji="0" lang="en-US" altLang="ko-KR" sz="2000" b="0" i="0" u="none" strike="noStrike" kern="1200" cap="none" spc="-50" normalizeH="0" baseline="0" dirty="0">
              <a:ln w="9525">
                <a:solidFill>
                  <a:prstClr val="black">
                    <a:alpha val="0"/>
                  </a:prstClr>
                </a:solidFill>
              </a:ln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수집 완료</a:t>
            </a:r>
            <a:endParaRPr kumimoji="0" lang="ko-KR" altLang="en-US" sz="2000" b="0" i="0" u="none" strike="noStrike" kern="1200" cap="none" spc="-50" normalizeH="0" baseline="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0458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203E98-B373-C1FF-B894-78798CFA0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순서도: 대체 처리 11">
            <a:extLst>
              <a:ext uri="{FF2B5EF4-FFF2-40B4-BE49-F238E27FC236}">
                <a16:creationId xmlns:a16="http://schemas.microsoft.com/office/drawing/2014/main" id="{11DAF471-5D5F-30E9-11C1-E3DF0E122BF1}"/>
              </a:ext>
            </a:extLst>
          </p:cNvPr>
          <p:cNvSpPr/>
          <p:nvPr/>
        </p:nvSpPr>
        <p:spPr>
          <a:xfrm>
            <a:off x="1197662" y="1285715"/>
            <a:ext cx="9796676" cy="4840638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25AFE343-F601-2C91-831F-B41153BF274F}"/>
              </a:ext>
            </a:extLst>
          </p:cNvPr>
          <p:cNvCxnSpPr/>
          <p:nvPr/>
        </p:nvCxnSpPr>
        <p:spPr>
          <a:xfrm>
            <a:off x="0" y="10169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664F29A-FE41-04D1-F4CA-28D49EC889F2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클러스터링 구현 계획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989FA7-FCF7-4C21-78D4-1AB2C6BA52F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61621B-1099-79D9-2AB4-5B8E359AD7E7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225C2EC-44EF-A212-1B0C-3856724DDC1D}"/>
              </a:ext>
            </a:extLst>
          </p:cNvPr>
          <p:cNvGrpSpPr/>
          <p:nvPr/>
        </p:nvGrpSpPr>
        <p:grpSpPr>
          <a:xfrm>
            <a:off x="1629937" y="1605559"/>
            <a:ext cx="8932126" cy="401978"/>
            <a:chOff x="2136931" y="2495142"/>
            <a:chExt cx="8932126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58FCCF75-BA16-0A0C-4A30-42C6E213D988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K-Means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알고리즘 사용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AAFC1D1D-D08B-A631-3B6C-BD6390BE37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3CE31903-BE08-DE94-23BD-C10D41CE3A74}"/>
              </a:ext>
            </a:extLst>
          </p:cNvPr>
          <p:cNvGrpSpPr/>
          <p:nvPr/>
        </p:nvGrpSpPr>
        <p:grpSpPr>
          <a:xfrm>
            <a:off x="9774644" y="622600"/>
            <a:ext cx="2181697" cy="461560"/>
            <a:chOff x="9872964" y="622600"/>
            <a:chExt cx="2181697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7A68594-9405-37A5-CCD5-373BBC9E9793}"/>
                </a:ext>
              </a:extLst>
            </p:cNvPr>
            <p:cNvSpPr/>
            <p:nvPr/>
          </p:nvSpPr>
          <p:spPr>
            <a:xfrm>
              <a:off x="9872964" y="956672"/>
              <a:ext cx="2181697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54ACFFA9-C892-29CD-2DAA-D2B08670C2FE}"/>
                </a:ext>
              </a:extLst>
            </p:cNvPr>
            <p:cNvSpPr txBox="1"/>
            <p:nvPr/>
          </p:nvSpPr>
          <p:spPr>
            <a:xfrm>
              <a:off x="9969910" y="622600"/>
              <a:ext cx="1987807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3.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lang="en-US" altLang="ko-KR" dirty="0">
                  <a:solidFill>
                    <a:srgbClr val="002060"/>
                  </a:solidFill>
                </a:rPr>
                <a:t>&amp; </a:t>
              </a:r>
              <a:r>
                <a:rPr lang="ko-KR" altLang="en-US" dirty="0">
                  <a:solidFill>
                    <a:srgbClr val="002060"/>
                  </a:solidFill>
                </a:rPr>
                <a:t>모델링 계획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3BB728E-2EB7-950D-CE03-034609D04A6A}"/>
              </a:ext>
            </a:extLst>
          </p:cNvPr>
          <p:cNvGrpSpPr/>
          <p:nvPr/>
        </p:nvGrpSpPr>
        <p:grpSpPr>
          <a:xfrm>
            <a:off x="1629937" y="2204874"/>
            <a:ext cx="8932126" cy="571823"/>
            <a:chOff x="2136931" y="2410219"/>
            <a:chExt cx="8932126" cy="571823"/>
          </a:xfrm>
        </p:grpSpPr>
        <p:sp>
          <p:nvSpPr>
            <p:cNvPr id="14" name="TextBox 44">
              <a:extLst>
                <a:ext uri="{FF2B5EF4-FFF2-40B4-BE49-F238E27FC236}">
                  <a16:creationId xmlns:a16="http://schemas.microsoft.com/office/drawing/2014/main" id="{CEE1D3E4-15E2-B43B-CD69-8EBE402C27D3}"/>
                </a:ext>
              </a:extLst>
            </p:cNvPr>
            <p:cNvSpPr txBox="1"/>
            <p:nvPr/>
          </p:nvSpPr>
          <p:spPr>
            <a:xfrm>
              <a:off x="2633157" y="2410219"/>
              <a:ext cx="8435900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수집한 데이터 전체를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K-Means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클러스터링을 적용한 후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사용자가 선택한 종목이 어떠한 클러스터에 포함되는지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시각화하여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보여줄 계획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A2DA9873-48BD-75ED-D403-9367A5A2E0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B87FCD8-E07A-4FCB-5FE3-F1EB53BE9E1C}"/>
              </a:ext>
            </a:extLst>
          </p:cNvPr>
          <p:cNvGrpSpPr/>
          <p:nvPr/>
        </p:nvGrpSpPr>
        <p:grpSpPr>
          <a:xfrm>
            <a:off x="1629937" y="2974034"/>
            <a:ext cx="8932126" cy="401978"/>
            <a:chOff x="2136931" y="2495142"/>
            <a:chExt cx="8932126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946256D6-1A55-1599-84DB-D621D3334805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차트 분석에 활용되는 지표인 이동 평균선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수익률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변동성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RSI, MDD,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거래량 등을 우선적으로 이용하여 클러스터링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9AD3DAE4-1CC6-6A1D-7723-F13F5ECD91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BA6BBF0-8611-C7D9-0D32-CC3AF995A8E3}"/>
              </a:ext>
            </a:extLst>
          </p:cNvPr>
          <p:cNvGrpSpPr/>
          <p:nvPr/>
        </p:nvGrpSpPr>
        <p:grpSpPr>
          <a:xfrm>
            <a:off x="1629937" y="3573349"/>
            <a:ext cx="8932126" cy="401978"/>
            <a:chOff x="2136931" y="2495142"/>
            <a:chExt cx="8932126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6A2E33F8-E79C-26D4-3E64-06307944426A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수집된 데이터 이상치 및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결측치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처리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44EF5928-0657-1AB7-743E-CF3BC14E60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3428D5B-6CA6-4018-6B81-7FF581B960D9}"/>
              </a:ext>
            </a:extLst>
          </p:cNvPr>
          <p:cNvGrpSpPr/>
          <p:nvPr/>
        </p:nvGrpSpPr>
        <p:grpSpPr>
          <a:xfrm>
            <a:off x="1629937" y="4172664"/>
            <a:ext cx="8932126" cy="401978"/>
            <a:chOff x="2136931" y="2495142"/>
            <a:chExt cx="8932126" cy="401978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6234FCE0-BCC2-77AF-07C3-077127F0B341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각 지표 정규화 진행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필요 시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PCA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를 이용하여 주성분만 이용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599BF432-9E3E-075B-90CF-5BBA572950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EA0F15A-5E59-47C5-AC9D-E9878C93F588}"/>
              </a:ext>
            </a:extLst>
          </p:cNvPr>
          <p:cNvGrpSpPr/>
          <p:nvPr/>
        </p:nvGrpSpPr>
        <p:grpSpPr>
          <a:xfrm>
            <a:off x="1629937" y="4771979"/>
            <a:ext cx="8932126" cy="401978"/>
            <a:chOff x="2136931" y="2495142"/>
            <a:chExt cx="8932126" cy="401978"/>
          </a:xfrm>
        </p:grpSpPr>
        <p:sp>
          <p:nvSpPr>
            <p:cNvPr id="28" name="TextBox 44">
              <a:extLst>
                <a:ext uri="{FF2B5EF4-FFF2-40B4-BE49-F238E27FC236}">
                  <a16:creationId xmlns:a16="http://schemas.microsoft.com/office/drawing/2014/main" id="{D07B30BD-14F7-76BF-8EBB-DAC3C4E57BDB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K-Means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알고리즘 시행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사용자가 지정하는 클러스터링 개수에 따라 클러스터링 조정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이에 따른 시각화 제공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9" name="그래픽 45" descr="배지 체크 표시1 단색으로 채워진">
              <a:extLst>
                <a:ext uri="{FF2B5EF4-FFF2-40B4-BE49-F238E27FC236}">
                  <a16:creationId xmlns:a16="http://schemas.microsoft.com/office/drawing/2014/main" id="{CA916272-E394-1369-037D-FBBC793E51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94E1D23-0D85-3C3D-E2BF-C85001CF63A6}"/>
              </a:ext>
            </a:extLst>
          </p:cNvPr>
          <p:cNvGrpSpPr/>
          <p:nvPr/>
        </p:nvGrpSpPr>
        <p:grpSpPr>
          <a:xfrm>
            <a:off x="1629937" y="5371296"/>
            <a:ext cx="8932126" cy="401978"/>
            <a:chOff x="2136931" y="2495142"/>
            <a:chExt cx="8932126" cy="401978"/>
          </a:xfrm>
        </p:grpSpPr>
        <p:sp>
          <p:nvSpPr>
            <p:cNvPr id="31" name="TextBox 44">
              <a:extLst>
                <a:ext uri="{FF2B5EF4-FFF2-40B4-BE49-F238E27FC236}">
                  <a16:creationId xmlns:a16="http://schemas.microsoft.com/office/drawing/2014/main" id="{CB642C71-6CE6-A4B4-824E-C2F11B9ABCD6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추후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Hierarchical, DBSCAN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의 방법을 사용한다면 코사인 유사도 행렬을 이용할 계획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32" name="그래픽 45" descr="배지 체크 표시1 단색으로 채워진">
              <a:extLst>
                <a:ext uri="{FF2B5EF4-FFF2-40B4-BE49-F238E27FC236}">
                  <a16:creationId xmlns:a16="http://schemas.microsoft.com/office/drawing/2014/main" id="{388F3CB4-8715-B711-DDAC-04ECDD7C6A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9173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DA87F0-5B82-F456-13B6-1D048EE16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EB3A700-E15D-43F9-5103-4EDEDBAB9DD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E92773-0EA7-1B44-294C-F0E66CC88F91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1. GitHub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관리</a:t>
            </a:r>
          </a:p>
        </p:txBody>
      </p:sp>
    </p:spTree>
    <p:extLst>
      <p:ext uri="{BB962C8B-B14F-4D97-AF65-F5344CB8AC3E}">
        <p14:creationId xmlns:p14="http://schemas.microsoft.com/office/powerpoint/2010/main" val="28568724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44084D-E5D8-0796-A047-0E6772D955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BCC2B9D-44B6-2793-B4D0-3FE9680DC29C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F0BB8C-EA98-0210-9417-C2477909E0B3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4. API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명세</a:t>
            </a:r>
          </a:p>
        </p:txBody>
      </p:sp>
    </p:spTree>
    <p:extLst>
      <p:ext uri="{BB962C8B-B14F-4D97-AF65-F5344CB8AC3E}">
        <p14:creationId xmlns:p14="http://schemas.microsoft.com/office/powerpoint/2010/main" val="26488708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372270-5A13-E22F-A54F-60575BC97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4AECAB95-D480-E06A-BDA0-5AB6F85D0F2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5092886-5ED1-FD43-33E9-146F82BCF98B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API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명세 내용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DEF7033-86A4-8DEC-4C05-63605692147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1658DF-703F-3059-8C62-5E42260D422F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CFF9F50-C73E-F365-0436-5451A98121F6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A4563BB-D6FE-3DAB-977F-56626B373556}"/>
                </a:ext>
              </a:extLst>
            </p:cNvPr>
            <p:cNvSpPr/>
            <p:nvPr/>
          </p:nvSpPr>
          <p:spPr>
            <a:xfrm>
              <a:off x="10700112" y="95667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109E5885-33C3-298C-2D8C-CE02E5F5A513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4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API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명세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19DB9B12-C91A-1052-1F0A-8376FE2BF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2108" y="1192745"/>
            <a:ext cx="6347783" cy="546699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216925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3022B4-9AF8-E5C6-37FD-01A8F33B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B72D955-6697-67D3-5098-C945BFE0E79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D28773F-06B7-E510-6BF9-2EEE54F5491F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API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명세 세부 설명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7FD9FDA-149E-B499-3280-0DD88D3B97C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B15D6C-16C1-A471-16A9-0A98ED1215C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664FE56-EE3C-FBDE-4212-76594BCFAE22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A257273-6902-FADB-5404-43A427FF2F3C}"/>
                </a:ext>
              </a:extLst>
            </p:cNvPr>
            <p:cNvSpPr/>
            <p:nvPr/>
          </p:nvSpPr>
          <p:spPr>
            <a:xfrm>
              <a:off x="10700112" y="95667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D91C0691-171F-7F4B-45CA-8BDD41E1D1F1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4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API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명세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8" name="순서도: 대체 처리 7">
            <a:extLst>
              <a:ext uri="{FF2B5EF4-FFF2-40B4-BE49-F238E27FC236}">
                <a16:creationId xmlns:a16="http://schemas.microsoft.com/office/drawing/2014/main" id="{C5E148FA-5288-21B8-BFDA-6D11AE614E43}"/>
              </a:ext>
            </a:extLst>
          </p:cNvPr>
          <p:cNvSpPr/>
          <p:nvPr/>
        </p:nvSpPr>
        <p:spPr>
          <a:xfrm>
            <a:off x="1197662" y="1285715"/>
            <a:ext cx="9796676" cy="4829950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985A6B4-458D-D9DF-29E1-89EFDDC7967A}"/>
              </a:ext>
            </a:extLst>
          </p:cNvPr>
          <p:cNvGrpSpPr/>
          <p:nvPr/>
        </p:nvGrpSpPr>
        <p:grpSpPr>
          <a:xfrm>
            <a:off x="1629937" y="1569980"/>
            <a:ext cx="8932126" cy="401978"/>
            <a:chOff x="2136931" y="2495142"/>
            <a:chExt cx="8932126" cy="401978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419E54CD-620B-5145-26E4-54FE6D051B95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기능 분류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기능이 속한 업무 영역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종목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검색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클러스터링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백테스트 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)</a:t>
              </a:r>
            </a:p>
          </p:txBody>
        </p:sp>
        <p:pic>
          <p:nvPicPr>
            <p:cNvPr id="13" name="그래픽 45" descr="배지 체크 표시1 단색으로 채워진">
              <a:extLst>
                <a:ext uri="{FF2B5EF4-FFF2-40B4-BE49-F238E27FC236}">
                  <a16:creationId xmlns:a16="http://schemas.microsoft.com/office/drawing/2014/main" id="{628CCA58-E62D-06B5-DB93-2A056614E1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00703D9-0F11-4E8F-54E7-D5701BA95032}"/>
              </a:ext>
            </a:extLst>
          </p:cNvPr>
          <p:cNvGrpSpPr/>
          <p:nvPr/>
        </p:nvGrpSpPr>
        <p:grpSpPr>
          <a:xfrm>
            <a:off x="1629937" y="2194577"/>
            <a:ext cx="8932126" cy="401978"/>
            <a:chOff x="2136931" y="2495142"/>
            <a:chExt cx="8932126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0072137D-EB5C-A8C8-2B62-40ABAF2A7ABD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기능 설명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기능의 목적 및 주요 동작</a:t>
              </a: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74DE4430-5DBA-F381-9182-C68ED06E49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D7D0FAE-2C0E-AAD2-A5BF-952122AF5650}"/>
              </a:ext>
            </a:extLst>
          </p:cNvPr>
          <p:cNvGrpSpPr/>
          <p:nvPr/>
        </p:nvGrpSpPr>
        <p:grpSpPr>
          <a:xfrm>
            <a:off x="1629937" y="2819174"/>
            <a:ext cx="8932126" cy="401978"/>
            <a:chOff x="2136931" y="2495142"/>
            <a:chExt cx="8932126" cy="401978"/>
          </a:xfrm>
        </p:grpSpPr>
        <p:sp>
          <p:nvSpPr>
            <p:cNvPr id="18" name="TextBox 44">
              <a:extLst>
                <a:ext uri="{FF2B5EF4-FFF2-40B4-BE49-F238E27FC236}">
                  <a16:creationId xmlns:a16="http://schemas.microsoft.com/office/drawing/2014/main" id="{D72490F7-092B-4BF6-FAFA-98F454696363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HTTP Method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API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요청에 사용되는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HTTP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메서드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(GET, POST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)</a:t>
              </a:r>
            </a:p>
          </p:txBody>
        </p:sp>
        <p:pic>
          <p:nvPicPr>
            <p:cNvPr id="19" name="그래픽 45" descr="배지 체크 표시1 단색으로 채워진">
              <a:extLst>
                <a:ext uri="{FF2B5EF4-FFF2-40B4-BE49-F238E27FC236}">
                  <a16:creationId xmlns:a16="http://schemas.microsoft.com/office/drawing/2014/main" id="{8D7382FD-0BC0-7950-A706-9BAA8B4106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186DA0F-7248-A8CA-5E7A-D97A53C31CFF}"/>
              </a:ext>
            </a:extLst>
          </p:cNvPr>
          <p:cNvGrpSpPr/>
          <p:nvPr/>
        </p:nvGrpSpPr>
        <p:grpSpPr>
          <a:xfrm>
            <a:off x="1629937" y="3443771"/>
            <a:ext cx="8932126" cy="401978"/>
            <a:chOff x="2136931" y="2495142"/>
            <a:chExt cx="8932126" cy="401978"/>
          </a:xfrm>
        </p:grpSpPr>
        <p:sp>
          <p:nvSpPr>
            <p:cNvPr id="21" name="TextBox 44">
              <a:extLst>
                <a:ext uri="{FF2B5EF4-FFF2-40B4-BE49-F238E27FC236}">
                  <a16:creationId xmlns:a16="http://schemas.microsoft.com/office/drawing/2014/main" id="{FC146397-2CDB-81E7-E693-E4D8235CACA8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Endpoint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기능 호출을 위한 경로</a:t>
              </a:r>
            </a:p>
          </p:txBody>
        </p:sp>
        <p:pic>
          <p:nvPicPr>
            <p:cNvPr id="22" name="그래픽 45" descr="배지 체크 표시1 단색으로 채워진">
              <a:extLst>
                <a:ext uri="{FF2B5EF4-FFF2-40B4-BE49-F238E27FC236}">
                  <a16:creationId xmlns:a16="http://schemas.microsoft.com/office/drawing/2014/main" id="{2D6426E6-87A5-07C9-9490-9D1B3E95F7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5E40308-0D13-8BF0-1A2B-E0D0A0632057}"/>
              </a:ext>
            </a:extLst>
          </p:cNvPr>
          <p:cNvGrpSpPr/>
          <p:nvPr/>
        </p:nvGrpSpPr>
        <p:grpSpPr>
          <a:xfrm>
            <a:off x="1629937" y="4068368"/>
            <a:ext cx="8932126" cy="401978"/>
            <a:chOff x="2136931" y="2495142"/>
            <a:chExt cx="8932126" cy="401978"/>
          </a:xfrm>
        </p:grpSpPr>
        <p:sp>
          <p:nvSpPr>
            <p:cNvPr id="24" name="TextBox 44">
              <a:extLst>
                <a:ext uri="{FF2B5EF4-FFF2-40B4-BE49-F238E27FC236}">
                  <a16:creationId xmlns:a16="http://schemas.microsoft.com/office/drawing/2014/main" id="{A8234DDC-1211-219C-3E3F-54C238552FD6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pid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: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각 기능을 구별하기 위해 부여한 식별 번호</a:t>
              </a:r>
            </a:p>
          </p:txBody>
        </p:sp>
        <p:pic>
          <p:nvPicPr>
            <p:cNvPr id="25" name="그래픽 45" descr="배지 체크 표시1 단색으로 채워진">
              <a:extLst>
                <a:ext uri="{FF2B5EF4-FFF2-40B4-BE49-F238E27FC236}">
                  <a16:creationId xmlns:a16="http://schemas.microsoft.com/office/drawing/2014/main" id="{3A9B45D8-7045-BD32-90AA-F48B222A8F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C372882-0F50-0345-DF07-3D4746928EA0}"/>
              </a:ext>
            </a:extLst>
          </p:cNvPr>
          <p:cNvGrpSpPr/>
          <p:nvPr/>
        </p:nvGrpSpPr>
        <p:grpSpPr>
          <a:xfrm>
            <a:off x="1629937" y="4692965"/>
            <a:ext cx="8932126" cy="401978"/>
            <a:chOff x="2136931" y="2495142"/>
            <a:chExt cx="8932126" cy="401978"/>
          </a:xfrm>
        </p:grpSpPr>
        <p:sp>
          <p:nvSpPr>
            <p:cNvPr id="27" name="TextBox 44">
              <a:extLst>
                <a:ext uri="{FF2B5EF4-FFF2-40B4-BE49-F238E27FC236}">
                  <a16:creationId xmlns:a16="http://schemas.microsoft.com/office/drawing/2014/main" id="{07439715-41D7-58AA-5EAB-41A5EA41311A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Request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요청 시 전달해야 할 파라미터나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JSON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형식</a:t>
              </a:r>
            </a:p>
          </p:txBody>
        </p:sp>
        <p:pic>
          <p:nvPicPr>
            <p:cNvPr id="28" name="그래픽 45" descr="배지 체크 표시1 단색으로 채워진">
              <a:extLst>
                <a:ext uri="{FF2B5EF4-FFF2-40B4-BE49-F238E27FC236}">
                  <a16:creationId xmlns:a16="http://schemas.microsoft.com/office/drawing/2014/main" id="{42081451-7346-71E3-7CB6-1EE37725BB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188FC85E-F746-BF5D-D362-129D36291EF3}"/>
              </a:ext>
            </a:extLst>
          </p:cNvPr>
          <p:cNvGrpSpPr/>
          <p:nvPr/>
        </p:nvGrpSpPr>
        <p:grpSpPr>
          <a:xfrm>
            <a:off x="1629937" y="5317562"/>
            <a:ext cx="8932126" cy="401978"/>
            <a:chOff x="2136931" y="2495142"/>
            <a:chExt cx="8932126" cy="401978"/>
          </a:xfrm>
        </p:grpSpPr>
        <p:sp>
          <p:nvSpPr>
            <p:cNvPr id="30" name="TextBox 44">
              <a:extLst>
                <a:ext uri="{FF2B5EF4-FFF2-40B4-BE49-F238E27FC236}">
                  <a16:creationId xmlns:a16="http://schemas.microsoft.com/office/drawing/2014/main" id="{DE1DDED0-0436-BFE1-31C9-B110823AEE0D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Response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응답으로 반환되는 데이터 구조 및 주요 필드</a:t>
              </a:r>
            </a:p>
          </p:txBody>
        </p:sp>
        <p:pic>
          <p:nvPicPr>
            <p:cNvPr id="31" name="그래픽 45" descr="배지 체크 표시1 단색으로 채워진">
              <a:extLst>
                <a:ext uri="{FF2B5EF4-FFF2-40B4-BE49-F238E27FC236}">
                  <a16:creationId xmlns:a16="http://schemas.microsoft.com/office/drawing/2014/main" id="{E0E35127-47B5-B0FE-58D7-D9DB04F8B2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80240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DD248-1565-B3B6-83F5-59C53F0ED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09355FF8-0518-54EA-7A85-45883218BF32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75BE07-23ED-FD35-9387-65AD5B0C4B9D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Swagger API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BA6E4B5-5D13-C1E1-3034-01BB7C05CBE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3805EC-75B7-B3C7-3D48-53723E1199E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35356E8-EC4B-47B1-6B50-001F91304DD6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121E0D9-4F61-AD72-B905-4E4A6DC84D21}"/>
                </a:ext>
              </a:extLst>
            </p:cNvPr>
            <p:cNvSpPr/>
            <p:nvPr/>
          </p:nvSpPr>
          <p:spPr>
            <a:xfrm>
              <a:off x="10700112" y="95667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908D06B8-A18C-9640-9B11-7F996323FC37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4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API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명세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681CCFC8-B44B-FDE3-63C8-3371B322D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193" y="1319236"/>
            <a:ext cx="8701614" cy="450912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796879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BAE74D-B02E-23B5-5EC5-DB8893D42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956C6DE-B242-062C-03D1-3CB760EE6864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C7A777-05B8-6573-66EF-DAAE61CFD724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5. Open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Source</a:t>
            </a:r>
            <a:endParaRPr lang="ko-KR" altLang="en-US" sz="5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121167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2550A5-C5D4-E2EB-3CBE-8C40B29D4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6D2E3135-A6C9-9690-C5ED-A79D272DBA7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6F0A481-5CB6-D3F3-1CF6-0B700780E8C4}"/>
              </a:ext>
            </a:extLst>
          </p:cNvPr>
          <p:cNvSpPr txBox="1"/>
          <p:nvPr/>
        </p:nvSpPr>
        <p:spPr>
          <a:xfrm>
            <a:off x="534988" y="428643"/>
            <a:ext cx="4800687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 err="1">
                <a:solidFill>
                  <a:srgbClr val="002060"/>
                </a:solidFill>
                <a:latin typeface="Pretendard"/>
                <a:ea typeface="Pretendard"/>
              </a:rPr>
              <a:t>백테스팅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 </a:t>
            </a: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Open Source SW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98858D5-FDBF-C3B2-15E5-DFDC51511202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E17C08-7FE7-767D-80D4-7078177A0CD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D736A40-D10D-EFDD-70C4-F790B6059649}"/>
              </a:ext>
            </a:extLst>
          </p:cNvPr>
          <p:cNvGrpSpPr/>
          <p:nvPr/>
        </p:nvGrpSpPr>
        <p:grpSpPr>
          <a:xfrm>
            <a:off x="10486250" y="622600"/>
            <a:ext cx="1490128" cy="461560"/>
            <a:chOff x="10514825" y="622600"/>
            <a:chExt cx="1490128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1044F41-B3E0-B978-F18E-2ADE757844C4}"/>
                </a:ext>
              </a:extLst>
            </p:cNvPr>
            <p:cNvSpPr/>
            <p:nvPr/>
          </p:nvSpPr>
          <p:spPr>
            <a:xfrm>
              <a:off x="10514825" y="956672"/>
              <a:ext cx="1490128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46265FC2-A3F9-BE7E-0584-93598BB5E24E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5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Open Source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3" name="순서도: 대체 처리 12">
            <a:extLst>
              <a:ext uri="{FF2B5EF4-FFF2-40B4-BE49-F238E27FC236}">
                <a16:creationId xmlns:a16="http://schemas.microsoft.com/office/drawing/2014/main" id="{1E6F15F8-AB69-AB0E-08D6-ECC6DDB27802}"/>
              </a:ext>
            </a:extLst>
          </p:cNvPr>
          <p:cNvSpPr/>
          <p:nvPr/>
        </p:nvSpPr>
        <p:spPr>
          <a:xfrm>
            <a:off x="6718300" y="2203006"/>
            <a:ext cx="5004078" cy="3256787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C704380-41D3-200B-8B66-5A52F566AF38}"/>
              </a:ext>
            </a:extLst>
          </p:cNvPr>
          <p:cNvGrpSpPr/>
          <p:nvPr/>
        </p:nvGrpSpPr>
        <p:grpSpPr>
          <a:xfrm>
            <a:off x="6947178" y="2552060"/>
            <a:ext cx="8932126" cy="401978"/>
            <a:chOff x="2136931" y="2495142"/>
            <a:chExt cx="8932126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9A62786F-0F87-F5D2-173A-D3BAD56A14B7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BackTrader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FCD9FE8A-C292-20AA-59DE-E62CCA6170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CA1D2D2-DCB9-14DE-4F8B-CC14DF2534C2}"/>
              </a:ext>
            </a:extLst>
          </p:cNvPr>
          <p:cNvGrpSpPr/>
          <p:nvPr/>
        </p:nvGrpSpPr>
        <p:grpSpPr>
          <a:xfrm>
            <a:off x="6947178" y="3156916"/>
            <a:ext cx="4727964" cy="571823"/>
            <a:chOff x="2136931" y="2405371"/>
            <a:chExt cx="4727964" cy="571823"/>
          </a:xfrm>
        </p:grpSpPr>
        <p:sp>
          <p:nvSpPr>
            <p:cNvPr id="18" name="TextBox 44">
              <a:extLst>
                <a:ext uri="{FF2B5EF4-FFF2-40B4-BE49-F238E27FC236}">
                  <a16:creationId xmlns:a16="http://schemas.microsoft.com/office/drawing/2014/main" id="{30DAE159-8DC6-BA12-C718-5F35949C108F}"/>
                </a:ext>
              </a:extLst>
            </p:cNvPr>
            <p:cNvSpPr txBox="1"/>
            <p:nvPr/>
          </p:nvSpPr>
          <p:spPr>
            <a:xfrm>
              <a:off x="2633157" y="2405371"/>
              <a:ext cx="4231738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 언어가 모두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Python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→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Python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환경에서 바로 사용 가능하여 적합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9" name="그래픽 45" descr="배지 체크 표시1 단색으로 채워진">
              <a:extLst>
                <a:ext uri="{FF2B5EF4-FFF2-40B4-BE49-F238E27FC236}">
                  <a16:creationId xmlns:a16="http://schemas.microsoft.com/office/drawing/2014/main" id="{A85B49E5-9432-0346-1C3E-A40F81C648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281C913-D55A-C4B4-CA34-D07EF44AB945}"/>
              </a:ext>
            </a:extLst>
          </p:cNvPr>
          <p:cNvGrpSpPr/>
          <p:nvPr/>
        </p:nvGrpSpPr>
        <p:grpSpPr>
          <a:xfrm>
            <a:off x="6947178" y="3941314"/>
            <a:ext cx="4546322" cy="401978"/>
            <a:chOff x="2136931" y="2495142"/>
            <a:chExt cx="4546322" cy="401978"/>
          </a:xfrm>
        </p:grpSpPr>
        <p:sp>
          <p:nvSpPr>
            <p:cNvPr id="21" name="TextBox 44">
              <a:extLst>
                <a:ext uri="{FF2B5EF4-FFF2-40B4-BE49-F238E27FC236}">
                  <a16:creationId xmlns:a16="http://schemas.microsoft.com/office/drawing/2014/main" id="{20D9FF9B-AA43-F4DE-7EB0-DF38EFF40A5D}"/>
                </a:ext>
              </a:extLst>
            </p:cNvPr>
            <p:cNvSpPr txBox="1"/>
            <p:nvPr/>
          </p:nvSpPr>
          <p:spPr>
            <a:xfrm>
              <a:off x="2633157" y="2560260"/>
              <a:ext cx="4050096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cereno.plot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()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으로 시각화가 간편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2" name="그래픽 45" descr="배지 체크 표시1 단색으로 채워진">
              <a:extLst>
                <a:ext uri="{FF2B5EF4-FFF2-40B4-BE49-F238E27FC236}">
                  <a16:creationId xmlns:a16="http://schemas.microsoft.com/office/drawing/2014/main" id="{42EE7252-A1DA-7A38-8C36-13196570C5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8029C92-F890-B713-7B1B-26F3533FAFAB}"/>
              </a:ext>
            </a:extLst>
          </p:cNvPr>
          <p:cNvGrpSpPr/>
          <p:nvPr/>
        </p:nvGrpSpPr>
        <p:grpSpPr>
          <a:xfrm>
            <a:off x="6947178" y="4635940"/>
            <a:ext cx="8932126" cy="401978"/>
            <a:chOff x="2136931" y="2495142"/>
            <a:chExt cx="8932126" cy="401978"/>
          </a:xfrm>
        </p:grpSpPr>
        <p:sp>
          <p:nvSpPr>
            <p:cNvPr id="24" name="TextBox 44">
              <a:extLst>
                <a:ext uri="{FF2B5EF4-FFF2-40B4-BE49-F238E27FC236}">
                  <a16:creationId xmlns:a16="http://schemas.microsoft.com/office/drawing/2014/main" id="{625177F9-AD9B-FD94-BE6A-E2AE446E2571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튜토리얼이 많아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백테스팅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구현을 할 때 참고 자료 풍부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5" name="그래픽 45" descr="배지 체크 표시1 단색으로 채워진">
              <a:extLst>
                <a:ext uri="{FF2B5EF4-FFF2-40B4-BE49-F238E27FC236}">
                  <a16:creationId xmlns:a16="http://schemas.microsoft.com/office/drawing/2014/main" id="{39E4DD2E-50B4-9765-BF7D-95D8C42CF3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pic>
        <p:nvPicPr>
          <p:cNvPr id="1026" name="Picture 2" descr="GitHub - mementum/backtrader: Python Backtesting library for trading  strategies">
            <a:extLst>
              <a:ext uri="{FF2B5EF4-FFF2-40B4-BE49-F238E27FC236}">
                <a16:creationId xmlns:a16="http://schemas.microsoft.com/office/drawing/2014/main" id="{E112CBC2-D5A7-8D6A-9018-475A51304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383338"/>
            <a:ext cx="5562600" cy="27813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18502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D5D1BD-D84C-6E3F-2218-3D127FF7E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9628F42-A391-97DF-3EA5-737E5FE19E9D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F5CC94-B84E-EA13-C397-7AC1CE24DC4A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6.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와이어프레임</a:t>
            </a:r>
          </a:p>
        </p:txBody>
      </p:sp>
    </p:spTree>
    <p:extLst>
      <p:ext uri="{BB962C8B-B14F-4D97-AF65-F5344CB8AC3E}">
        <p14:creationId xmlns:p14="http://schemas.microsoft.com/office/powerpoint/2010/main" val="7501065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583ECF-00F3-D57B-545A-9DA686F5B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D0227D0B-519E-29BA-CAA3-96891A8902F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AA703A7-FFC8-979D-9E8B-A2018836CE36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UI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스케치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2E3F9DB-9CAE-FCE3-641B-46860E92124E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0DDACB-C4EF-5DBF-68CE-CF6393CEADC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1061D0E-3555-3622-1BAF-DD124B232280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3738FA1-8F86-3A2F-678D-B18C00660ABC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AB632105-726A-03C1-BAAD-9C23A91D1A08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6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와이어프레임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0" name="순서도: 대체 처리 9">
            <a:extLst>
              <a:ext uri="{FF2B5EF4-FFF2-40B4-BE49-F238E27FC236}">
                <a16:creationId xmlns:a16="http://schemas.microsoft.com/office/drawing/2014/main" id="{2FB997FF-824B-8936-B763-19AD039CD2C3}"/>
              </a:ext>
            </a:extLst>
          </p:cNvPr>
          <p:cNvSpPr/>
          <p:nvPr/>
        </p:nvSpPr>
        <p:spPr>
          <a:xfrm>
            <a:off x="6184490" y="1868285"/>
            <a:ext cx="5752730" cy="345025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C2CEE08-0669-5DB0-9FAB-613D38AD40A9}"/>
              </a:ext>
            </a:extLst>
          </p:cNvPr>
          <p:cNvGrpSpPr/>
          <p:nvPr/>
        </p:nvGrpSpPr>
        <p:grpSpPr>
          <a:xfrm>
            <a:off x="6427064" y="2833208"/>
            <a:ext cx="5077881" cy="401978"/>
            <a:chOff x="6427064" y="2379718"/>
            <a:chExt cx="5077881" cy="401978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806DC7B8-892E-ABDA-0D79-18D9798CBD4A}"/>
                </a:ext>
              </a:extLst>
            </p:cNvPr>
            <p:cNvSpPr txBox="1"/>
            <p:nvPr/>
          </p:nvSpPr>
          <p:spPr>
            <a:xfrm>
              <a:off x="6923290" y="2444836"/>
              <a:ext cx="4581655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초기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UI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스케치에 따라 와이어프레임 구성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3" name="그래픽 45" descr="배지 체크 표시1 단색으로 채워진">
              <a:extLst>
                <a:ext uri="{FF2B5EF4-FFF2-40B4-BE49-F238E27FC236}">
                  <a16:creationId xmlns:a16="http://schemas.microsoft.com/office/drawing/2014/main" id="{7F2CF4D0-55C4-16C4-04B6-DD8E5E6A3A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427064" y="2379718"/>
              <a:ext cx="401978" cy="401978"/>
            </a:xfrm>
            <a:prstGeom prst="rect">
              <a:avLst/>
            </a:prstGeom>
          </p:spPr>
        </p:pic>
      </p:grpSp>
      <p:sp>
        <p:nvSpPr>
          <p:cNvPr id="21" name="TextBox 44">
            <a:extLst>
              <a:ext uri="{FF2B5EF4-FFF2-40B4-BE49-F238E27FC236}">
                <a16:creationId xmlns:a16="http://schemas.microsoft.com/office/drawing/2014/main" id="{B36288BE-3358-86D1-7CA6-1B50D3A38EC6}"/>
              </a:ext>
            </a:extLst>
          </p:cNvPr>
          <p:cNvSpPr txBox="1"/>
          <p:nvPr/>
        </p:nvSpPr>
        <p:spPr>
          <a:xfrm>
            <a:off x="1617470" y="5318537"/>
            <a:ext cx="3185111" cy="362343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20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초기 </a:t>
            </a:r>
            <a:r>
              <a:rPr lang="en-US" altLang="ko-KR" sz="20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UI </a:t>
            </a:r>
            <a:r>
              <a:rPr lang="ko-KR" altLang="en-US" sz="20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스케치</a:t>
            </a:r>
            <a:endParaRPr kumimoji="0" lang="ko-KR" altLang="en-US" sz="20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FD75A6-71F0-9A77-EFDF-38250A36B392}"/>
              </a:ext>
            </a:extLst>
          </p:cNvPr>
          <p:cNvGrpSpPr/>
          <p:nvPr/>
        </p:nvGrpSpPr>
        <p:grpSpPr>
          <a:xfrm>
            <a:off x="6427064" y="3823803"/>
            <a:ext cx="5077881" cy="571823"/>
            <a:chOff x="1629937" y="2391623"/>
            <a:chExt cx="5077881" cy="571823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3F9DD852-1A39-CBE4-5762-7E07D087FFA8}"/>
                </a:ext>
              </a:extLst>
            </p:cNvPr>
            <p:cNvSpPr txBox="1"/>
            <p:nvPr/>
          </p:nvSpPr>
          <p:spPr>
            <a:xfrm>
              <a:off x="2126163" y="2391623"/>
              <a:ext cx="4581655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메인 화면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검색 중 화면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종목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 선택 후 화면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클러스터링 결과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백테스트 조건 설정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백테스트 결과 화면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D7B985CF-FF80-C5D9-52C4-31D91966D9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629937" y="2476546"/>
              <a:ext cx="401978" cy="401978"/>
            </a:xfrm>
            <a:prstGeom prst="rect">
              <a:avLst/>
            </a:prstGeom>
          </p:spPr>
        </p:pic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280888DB-233B-F3D3-5EF1-3D4CB56274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88" y="2020719"/>
            <a:ext cx="5350076" cy="321853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5150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195C9B-724F-8FBB-BFC6-26E3B506A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B2A62098-C63A-6D64-F778-67CF88441F3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8B1F1D1-1FCB-C08F-C049-68D4FF11FC2D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프로토타입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0499668-BF34-51DC-28DA-27D70D2B21D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C89EB-B168-2615-9281-0B73F8E79036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2B7ED29-7C80-9B25-BF62-55CCAF5AB27B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96FE050-05C0-4927-077F-5AF3E985F5E9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8196870A-EF30-6539-7602-117BE7F73EFD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6.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와이어프레임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43943AE-B05B-E2A1-B21D-D81BA63C735C}"/>
              </a:ext>
            </a:extLst>
          </p:cNvPr>
          <p:cNvGrpSpPr/>
          <p:nvPr/>
        </p:nvGrpSpPr>
        <p:grpSpPr>
          <a:xfrm>
            <a:off x="324606" y="1131459"/>
            <a:ext cx="7920000" cy="5631999"/>
            <a:chOff x="2136000" y="1138187"/>
            <a:chExt cx="7920000" cy="5631999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519DCC3-CD84-C194-925C-C4A110721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6000" y="1138187"/>
              <a:ext cx="3960000" cy="281599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7E6617F9-0FC9-447D-9D20-108569F09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96000" y="1138187"/>
              <a:ext cx="3960000" cy="281600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80B172B-B447-4DB0-D4D8-B0ED3E800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36000" y="3954187"/>
              <a:ext cx="3960000" cy="281599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0FC57D38-73F3-D8BA-4DF7-B6AD8D32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96000" y="3954186"/>
              <a:ext cx="3960000" cy="281600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FC6DB97-31FA-4FA9-9C56-0E1735848E01}"/>
              </a:ext>
            </a:extLst>
          </p:cNvPr>
          <p:cNvSpPr txBox="1"/>
          <p:nvPr/>
        </p:nvSpPr>
        <p:spPr>
          <a:xfrm>
            <a:off x="8556785" y="3366177"/>
            <a:ext cx="3400931" cy="11625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화면 명세</a:t>
            </a:r>
            <a:r>
              <a:rPr kumimoji="0" lang="en-US" altLang="ko-KR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도표</a:t>
            </a:r>
            <a:r>
              <a:rPr kumimoji="0" lang="en-US" altLang="ko-KR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그래프의 경우</a:t>
            </a:r>
            <a:endParaRPr kumimoji="0" lang="en-US" altLang="ko-KR" sz="2000" b="0" i="0" u="none" strike="noStrike" kern="1200" cap="none" spc="-50" normalizeH="0" baseline="0" dirty="0">
              <a:ln w="9525">
                <a:solidFill>
                  <a:prstClr val="black">
                    <a:alpha val="0"/>
                  </a:prstClr>
                </a:solidFill>
              </a:ln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2000" b="0" spc="-50" dirty="0">
                <a:ln w="9525">
                  <a:solidFill>
                    <a:prstClr val="black">
                      <a:alpha val="0"/>
                    </a:prstClr>
                  </a:solidFill>
                </a:ln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아직 정확한 </a:t>
            </a:r>
            <a:r>
              <a:rPr lang="en-US" altLang="ko-KR" sz="2000" b="0" spc="-50" dirty="0">
                <a:ln w="9525">
                  <a:solidFill>
                    <a:prstClr val="black">
                      <a:alpha val="0"/>
                    </a:prstClr>
                  </a:solidFill>
                </a:ln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Feature</a:t>
            </a:r>
            <a:r>
              <a:rPr lang="ko-KR" altLang="en-US" sz="2000" b="0" spc="-50" dirty="0">
                <a:ln w="9525">
                  <a:solidFill>
                    <a:prstClr val="black">
                      <a:alpha val="0"/>
                    </a:prstClr>
                  </a:solidFill>
                </a:ln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 나오지 않아 개략적으로 표현</a:t>
            </a:r>
            <a:endParaRPr kumimoji="0" lang="ko-KR" altLang="en-US" sz="2000" b="0" i="0" u="none" strike="noStrike" kern="1200" cap="none" spc="-50" normalizeH="0" baseline="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1489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35AD14-FBE3-CDCF-89F6-B522A50CB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2628262-F013-682E-FC42-3BEB7A89BC6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4AE007E-A25E-89BE-CAF2-80613B515EED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시연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DD9B8D1-B5F0-DF19-B302-9A2531847B0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8AE930-1F75-7173-614D-749FCEE2295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44CE290-B4D4-58FE-E5EE-22F934BAFC12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1B45B8B-1621-1EAC-3925-92CEE74CD60E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ECC48C9B-D537-80D1-E09B-A7CA916302EF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6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와이어프레임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A6340614-28A5-8380-EE30-3CDD238FB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176" y="2398944"/>
            <a:ext cx="5424824" cy="302569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8" name="TextBox 44">
            <a:hlinkClick r:id="rId4" action="ppaction://hlinkfile"/>
            <a:extLst>
              <a:ext uri="{FF2B5EF4-FFF2-40B4-BE49-F238E27FC236}">
                <a16:creationId xmlns:a16="http://schemas.microsoft.com/office/drawing/2014/main" id="{1E689F7E-69F7-58A9-9AF8-F795C95CA83A}"/>
              </a:ext>
            </a:extLst>
          </p:cNvPr>
          <p:cNvSpPr txBox="1"/>
          <p:nvPr/>
        </p:nvSpPr>
        <p:spPr>
          <a:xfrm>
            <a:off x="675700" y="1118618"/>
            <a:ext cx="5194157" cy="362343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rPr>
              <a:t>http://stock.sabu.o-r.kr</a:t>
            </a:r>
            <a:endParaRPr kumimoji="0" lang="ko-KR" altLang="en-US" sz="20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 Light"/>
              <a:ea typeface="Pretendard Light"/>
              <a:cs typeface="Pretendard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94D109-32DA-2116-711B-2D897A2FA6CE}"/>
              </a:ext>
            </a:extLst>
          </p:cNvPr>
          <p:cNvSpPr txBox="1"/>
          <p:nvPr/>
        </p:nvSpPr>
        <p:spPr>
          <a:xfrm>
            <a:off x="671176" y="1615921"/>
            <a:ext cx="9249572" cy="64806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* </a:t>
            </a: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실제 수치 </a:t>
            </a:r>
            <a:r>
              <a:rPr kumimoji="0" lang="en-US" altLang="ko-KR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%, </a:t>
            </a: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들어가는 동작들에 대해서는 아직 제대로 되어 있지 않음</a:t>
            </a:r>
          </a:p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이는 프로토타입이며</a:t>
            </a:r>
            <a:r>
              <a:rPr kumimoji="0" lang="en-US" altLang="ko-KR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kumimoji="0" lang="en-US" altLang="ko-KR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API </a:t>
            </a: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연동이 필요한 부분에 대해서는 </a:t>
            </a:r>
            <a:r>
              <a:rPr kumimoji="0" lang="ko-KR" altLang="en-US" sz="1700" b="0" i="0" u="none" strike="noStrike" kern="1200" cap="none" spc="-50" normalizeH="0" baseline="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목업</a:t>
            </a:r>
            <a:r>
              <a:rPr kumimoji="0" lang="ko-KR" altLang="en-US" sz="1700" b="0" i="0" u="none" strike="noStrike" kern="1200" cap="none" spc="-50" normalizeH="0" baseline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데이터로 채워두었으므로 실제와는 무관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7ECB6B2-6A61-DDF3-D097-2754031F62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7109" y="2398944"/>
            <a:ext cx="4599391" cy="424445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69509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948914-9478-7587-78DF-C84581A2B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90807540-EC14-0ED1-C077-4852F63741A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5504B3-0073-4B89-C61F-F80424531077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- Project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5F0243-1623-A759-2CFC-6EDD4E95A82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E9723F-66D4-F7AE-2A98-B6865366CAE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A056D96-B13F-FE35-0A87-CDFD649F0823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0DC495-B27A-8B41-3E5A-FD1780311C76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9F00227A-EA46-E5C2-5328-47172C505BB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307" name="그룹 306">
            <a:extLst>
              <a:ext uri="{FF2B5EF4-FFF2-40B4-BE49-F238E27FC236}">
                <a16:creationId xmlns:a16="http://schemas.microsoft.com/office/drawing/2014/main" id="{70437A9B-D44C-9765-6D2A-DC1202E61FE0}"/>
              </a:ext>
            </a:extLst>
          </p:cNvPr>
          <p:cNvGrpSpPr/>
          <p:nvPr/>
        </p:nvGrpSpPr>
        <p:grpSpPr>
          <a:xfrm>
            <a:off x="6741117" y="1683319"/>
            <a:ext cx="5196103" cy="3687804"/>
            <a:chOff x="5683588" y="1683318"/>
            <a:chExt cx="5412151" cy="3841139"/>
          </a:xfrm>
        </p:grpSpPr>
        <p:grpSp>
          <p:nvGrpSpPr>
            <p:cNvPr id="270" name="그룹 269">
              <a:extLst>
                <a:ext uri="{FF2B5EF4-FFF2-40B4-BE49-F238E27FC236}">
                  <a16:creationId xmlns:a16="http://schemas.microsoft.com/office/drawing/2014/main" id="{9AB4EF5B-A4FA-A2A5-7EEE-7CC155DC5EE8}"/>
                </a:ext>
              </a:extLst>
            </p:cNvPr>
            <p:cNvGrpSpPr/>
            <p:nvPr/>
          </p:nvGrpSpPr>
          <p:grpSpPr>
            <a:xfrm>
              <a:off x="5683588" y="4851357"/>
              <a:ext cx="937532" cy="673100"/>
              <a:chOff x="6981181" y="2654300"/>
              <a:chExt cx="742950" cy="533400"/>
            </a:xfrm>
          </p:grpSpPr>
          <p:sp>
            <p:nvSpPr>
              <p:cNvPr id="268" name="자유형: 도형 267">
                <a:extLst>
                  <a:ext uri="{FF2B5EF4-FFF2-40B4-BE49-F238E27FC236}">
                    <a16:creationId xmlns:a16="http://schemas.microsoft.com/office/drawing/2014/main" id="{7FB91FF8-DED4-BA86-30E6-E9C6AD85E808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9" name="자유형: 도형 268">
                <a:extLst>
                  <a:ext uri="{FF2B5EF4-FFF2-40B4-BE49-F238E27FC236}">
                    <a16:creationId xmlns:a16="http://schemas.microsoft.com/office/drawing/2014/main" id="{D0315A4E-D214-8BC1-9051-A92C6B8F1B4F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FE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271" name="그룹 270">
              <a:extLst>
                <a:ext uri="{FF2B5EF4-FFF2-40B4-BE49-F238E27FC236}">
                  <a16:creationId xmlns:a16="http://schemas.microsoft.com/office/drawing/2014/main" id="{5297CE9F-A9D4-99E7-966B-099FF9652E0F}"/>
                </a:ext>
              </a:extLst>
            </p:cNvPr>
            <p:cNvGrpSpPr/>
            <p:nvPr/>
          </p:nvGrpSpPr>
          <p:grpSpPr>
            <a:xfrm>
              <a:off x="7902868" y="4851356"/>
              <a:ext cx="937532" cy="673100"/>
              <a:chOff x="6981181" y="2654300"/>
              <a:chExt cx="742950" cy="533400"/>
            </a:xfrm>
          </p:grpSpPr>
          <p:sp>
            <p:nvSpPr>
              <p:cNvPr id="272" name="자유형: 도형 271">
                <a:extLst>
                  <a:ext uri="{FF2B5EF4-FFF2-40B4-BE49-F238E27FC236}">
                    <a16:creationId xmlns:a16="http://schemas.microsoft.com/office/drawing/2014/main" id="{29F6B6FA-456B-6300-711B-F8F50B75C8A6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73" name="자유형: 도형 272">
                <a:extLst>
                  <a:ext uri="{FF2B5EF4-FFF2-40B4-BE49-F238E27FC236}">
                    <a16:creationId xmlns:a16="http://schemas.microsoft.com/office/drawing/2014/main" id="{96EDAD9D-AF57-3FBF-0B21-A39D36A582FF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Docs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274" name="그룹 273">
              <a:extLst>
                <a:ext uri="{FF2B5EF4-FFF2-40B4-BE49-F238E27FC236}">
                  <a16:creationId xmlns:a16="http://schemas.microsoft.com/office/drawing/2014/main" id="{3F28BC1C-222D-24DB-F3B1-79325E0E441F}"/>
                </a:ext>
              </a:extLst>
            </p:cNvPr>
            <p:cNvGrpSpPr/>
            <p:nvPr/>
          </p:nvGrpSpPr>
          <p:grpSpPr>
            <a:xfrm>
              <a:off x="10158207" y="4851357"/>
              <a:ext cx="937532" cy="673100"/>
              <a:chOff x="6981181" y="2654300"/>
              <a:chExt cx="742950" cy="533400"/>
            </a:xfrm>
          </p:grpSpPr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C88F3DB-0B8A-DF1C-849C-4B02F23AC474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76" name="자유형: 도형 275">
                <a:extLst>
                  <a:ext uri="{FF2B5EF4-FFF2-40B4-BE49-F238E27FC236}">
                    <a16:creationId xmlns:a16="http://schemas.microsoft.com/office/drawing/2014/main" id="{E7EE3DBF-1BE5-6A07-D9E3-43E2DBF97DA2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BE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306" name="그룹 305">
              <a:extLst>
                <a:ext uri="{FF2B5EF4-FFF2-40B4-BE49-F238E27FC236}">
                  <a16:creationId xmlns:a16="http://schemas.microsoft.com/office/drawing/2014/main" id="{EDAD9FC3-39D2-3C1C-595F-2636F0F80389}"/>
                </a:ext>
              </a:extLst>
            </p:cNvPr>
            <p:cNvGrpSpPr/>
            <p:nvPr/>
          </p:nvGrpSpPr>
          <p:grpSpPr>
            <a:xfrm>
              <a:off x="7353725" y="1683318"/>
              <a:ext cx="2035819" cy="1362714"/>
              <a:chOff x="7353725" y="1683318"/>
              <a:chExt cx="2035819" cy="1362714"/>
            </a:xfrm>
          </p:grpSpPr>
          <p:pic>
            <p:nvPicPr>
              <p:cNvPr id="278" name="그래픽 277" descr="모임 단색으로 채워진">
                <a:extLst>
                  <a:ext uri="{FF2B5EF4-FFF2-40B4-BE49-F238E27FC236}">
                    <a16:creationId xmlns:a16="http://schemas.microsoft.com/office/drawing/2014/main" id="{26CCBF4A-E1DD-9A74-8573-10C8A92F11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914435" y="2131632"/>
                <a:ext cx="914400" cy="914400"/>
              </a:xfrm>
              <a:prstGeom prst="rect">
                <a:avLst/>
              </a:prstGeom>
            </p:spPr>
          </p:pic>
          <p:sp>
            <p:nvSpPr>
              <p:cNvPr id="279" name="TextBox 44">
                <a:extLst>
                  <a:ext uri="{FF2B5EF4-FFF2-40B4-BE49-F238E27FC236}">
                    <a16:creationId xmlns:a16="http://schemas.microsoft.com/office/drawing/2014/main" id="{3929C6F4-652C-217C-68F4-4413561946F6}"/>
                  </a:ext>
                </a:extLst>
              </p:cNvPr>
              <p:cNvSpPr txBox="1"/>
              <p:nvPr/>
            </p:nvSpPr>
            <p:spPr>
              <a:xfrm>
                <a:off x="7353725" y="1683318"/>
                <a:ext cx="2035819" cy="45288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SABU-Project</a:t>
                </a:r>
                <a:endParaRPr kumimoji="0" lang="ko-KR" altLang="en-US" sz="2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</p:grpSp>
        <p:cxnSp>
          <p:nvCxnSpPr>
            <p:cNvPr id="285" name="직선 연결선 284">
              <a:extLst>
                <a:ext uri="{FF2B5EF4-FFF2-40B4-BE49-F238E27FC236}">
                  <a16:creationId xmlns:a16="http://schemas.microsoft.com/office/drawing/2014/main" id="{906A73F3-C0EB-45AE-FA12-9B10C9E757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63741" y="3056417"/>
              <a:ext cx="1633218" cy="1554013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직선 연결선 290">
              <a:extLst>
                <a:ext uri="{FF2B5EF4-FFF2-40B4-BE49-F238E27FC236}">
                  <a16:creationId xmlns:a16="http://schemas.microsoft.com/office/drawing/2014/main" id="{9E145C46-0BE3-BD8C-CA2D-9C95D927B26B}"/>
                </a:ext>
              </a:extLst>
            </p:cNvPr>
            <p:cNvCxnSpPr>
              <a:cxnSpLocks/>
            </p:cNvCxnSpPr>
            <p:nvPr/>
          </p:nvCxnSpPr>
          <p:spPr>
            <a:xfrm>
              <a:off x="8828835" y="3056417"/>
              <a:ext cx="1733228" cy="1579601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직선 연결선 293">
              <a:extLst>
                <a:ext uri="{FF2B5EF4-FFF2-40B4-BE49-F238E27FC236}">
                  <a16:creationId xmlns:a16="http://schemas.microsoft.com/office/drawing/2014/main" id="{9FFE5F41-778B-0847-E01F-FCB01800B93A}"/>
                </a:ext>
              </a:extLst>
            </p:cNvPr>
            <p:cNvCxnSpPr>
              <a:cxnSpLocks/>
            </p:cNvCxnSpPr>
            <p:nvPr/>
          </p:nvCxnSpPr>
          <p:spPr>
            <a:xfrm>
              <a:off x="8353897" y="3046032"/>
              <a:ext cx="18000" cy="1691149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3" name="그룹 322">
            <a:extLst>
              <a:ext uri="{FF2B5EF4-FFF2-40B4-BE49-F238E27FC236}">
                <a16:creationId xmlns:a16="http://schemas.microsoft.com/office/drawing/2014/main" id="{0EC1E40D-6652-6235-43DB-06ED9E9403D3}"/>
              </a:ext>
            </a:extLst>
          </p:cNvPr>
          <p:cNvGrpSpPr/>
          <p:nvPr/>
        </p:nvGrpSpPr>
        <p:grpSpPr>
          <a:xfrm>
            <a:off x="309895" y="1740807"/>
            <a:ext cx="6065818" cy="4185232"/>
            <a:chOff x="309895" y="1740807"/>
            <a:chExt cx="6065818" cy="4185232"/>
          </a:xfrm>
        </p:grpSpPr>
        <p:grpSp>
          <p:nvGrpSpPr>
            <p:cNvPr id="315" name="그룹 314">
              <a:extLst>
                <a:ext uri="{FF2B5EF4-FFF2-40B4-BE49-F238E27FC236}">
                  <a16:creationId xmlns:a16="http://schemas.microsoft.com/office/drawing/2014/main" id="{C5B5466A-CA83-A606-1699-182366E15B61}"/>
                </a:ext>
              </a:extLst>
            </p:cNvPr>
            <p:cNvGrpSpPr/>
            <p:nvPr/>
          </p:nvGrpSpPr>
          <p:grpSpPr>
            <a:xfrm>
              <a:off x="309895" y="1740807"/>
              <a:ext cx="6065818" cy="4185232"/>
              <a:chOff x="-69151" y="4111575"/>
              <a:chExt cx="6065818" cy="4185232"/>
            </a:xfrm>
          </p:grpSpPr>
          <p:sp>
            <p:nvSpPr>
              <p:cNvPr id="308" name="순서도: 대체 처리 307">
                <a:extLst>
                  <a:ext uri="{FF2B5EF4-FFF2-40B4-BE49-F238E27FC236}">
                    <a16:creationId xmlns:a16="http://schemas.microsoft.com/office/drawing/2014/main" id="{C609C4AC-7444-5814-0F14-C68AA659C6C1}"/>
                  </a:ext>
                </a:extLst>
              </p:cNvPr>
              <p:cNvSpPr/>
              <p:nvPr/>
            </p:nvSpPr>
            <p:spPr>
              <a:xfrm>
                <a:off x="-69151" y="4111575"/>
                <a:ext cx="6065818" cy="4185232"/>
              </a:xfrm>
              <a:prstGeom prst="flowChartAlternateProcess">
                <a:avLst/>
              </a:prstGeom>
              <a:solidFill>
                <a:schemeClr val="accent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prstClr val="white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60" name="TextBox 259">
                <a:extLst>
                  <a:ext uri="{FF2B5EF4-FFF2-40B4-BE49-F238E27FC236}">
                    <a16:creationId xmlns:a16="http://schemas.microsoft.com/office/drawing/2014/main" id="{98B98432-57EE-9896-46A2-1733B009C8B4}"/>
                  </a:ext>
                </a:extLst>
              </p:cNvPr>
              <p:cNvSpPr txBox="1"/>
              <p:nvPr/>
            </p:nvSpPr>
            <p:spPr>
              <a:xfrm>
                <a:off x="697279" y="4324976"/>
                <a:ext cx="4532958" cy="307777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0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Project</a:t>
                </a:r>
                <a:r>
                  <a:rPr kumimoji="0" lang="ko-KR" altLang="en-US" sz="20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를 생성하여 작업 리스트 관리</a:t>
                </a:r>
                <a:endParaRPr kumimoji="0" lang="en-US" altLang="ko-KR" sz="2000" b="1" i="0" u="none" strike="noStrike" kern="1200" cap="none" spc="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309" name="그룹 308">
              <a:extLst>
                <a:ext uri="{FF2B5EF4-FFF2-40B4-BE49-F238E27FC236}">
                  <a16:creationId xmlns:a16="http://schemas.microsoft.com/office/drawing/2014/main" id="{CB590D1E-C7A2-75D6-66CF-D1A2A9D4D758}"/>
                </a:ext>
              </a:extLst>
            </p:cNvPr>
            <p:cNvGrpSpPr/>
            <p:nvPr/>
          </p:nvGrpSpPr>
          <p:grpSpPr>
            <a:xfrm>
              <a:off x="503757" y="3374667"/>
              <a:ext cx="5304263" cy="401978"/>
              <a:chOff x="6227337" y="2193050"/>
              <a:chExt cx="5304263" cy="401978"/>
            </a:xfrm>
          </p:grpSpPr>
          <p:sp>
            <p:nvSpPr>
              <p:cNvPr id="310" name="TextBox 44">
                <a:extLst>
                  <a:ext uri="{FF2B5EF4-FFF2-40B4-BE49-F238E27FC236}">
                    <a16:creationId xmlns:a16="http://schemas.microsoft.com/office/drawing/2014/main" id="{FA94CE55-3877-BED1-0397-E6CA1FCC2773}"/>
                  </a:ext>
                </a:extLst>
              </p:cNvPr>
              <p:cNvSpPr txBox="1"/>
              <p:nvPr/>
            </p:nvSpPr>
            <p:spPr>
              <a:xfrm>
                <a:off x="6736263" y="2258168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어떤 일을 하거나 작업이 필요한 것은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SABU-Project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→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이슈 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  <p:pic>
            <p:nvPicPr>
              <p:cNvPr id="311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3BC411F9-6F4D-F341-4D62-3A820AB112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322" name="그룹 321">
              <a:extLst>
                <a:ext uri="{FF2B5EF4-FFF2-40B4-BE49-F238E27FC236}">
                  <a16:creationId xmlns:a16="http://schemas.microsoft.com/office/drawing/2014/main" id="{5DC6E7D4-33F1-7C0D-49C8-064A3502FAD3}"/>
                </a:ext>
              </a:extLst>
            </p:cNvPr>
            <p:cNvGrpSpPr/>
            <p:nvPr/>
          </p:nvGrpSpPr>
          <p:grpSpPr>
            <a:xfrm>
              <a:off x="503757" y="4270479"/>
              <a:ext cx="5304263" cy="1194059"/>
              <a:chOff x="389457" y="3747176"/>
              <a:chExt cx="5304263" cy="1194059"/>
            </a:xfrm>
          </p:grpSpPr>
          <p:sp>
            <p:nvSpPr>
              <p:cNvPr id="313" name="TextBox 44">
                <a:extLst>
                  <a:ext uri="{FF2B5EF4-FFF2-40B4-BE49-F238E27FC236}">
                    <a16:creationId xmlns:a16="http://schemas.microsoft.com/office/drawing/2014/main" id="{CA9FB898-3E11-EBFA-C39D-D2D0974EB1E0}"/>
                  </a:ext>
                </a:extLst>
              </p:cNvPr>
              <p:cNvSpPr txBox="1"/>
              <p:nvPr/>
            </p:nvSpPr>
            <p:spPr>
              <a:xfrm>
                <a:off x="898383" y="3769247"/>
                <a:ext cx="4795337" cy="117198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하위에 각각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Frontend, Backend, Docs </a:t>
                </a: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레포지토리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존재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Frontend : Front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와 관련한 논의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코드 작성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등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Backend : Back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과 관련한 논의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코드 작성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등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Docs :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모든 프로젝트 관리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문서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</p:txBody>
          </p:sp>
          <p:pic>
            <p:nvPicPr>
              <p:cNvPr id="314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8DF503C0-1865-349D-1ED3-0387A5FA8D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389457" y="3747176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316" name="그룹 315">
              <a:extLst>
                <a:ext uri="{FF2B5EF4-FFF2-40B4-BE49-F238E27FC236}">
                  <a16:creationId xmlns:a16="http://schemas.microsoft.com/office/drawing/2014/main" id="{29B0FF85-95A8-78F5-BDEF-7C49E1E295CB}"/>
                </a:ext>
              </a:extLst>
            </p:cNvPr>
            <p:cNvGrpSpPr/>
            <p:nvPr/>
          </p:nvGrpSpPr>
          <p:grpSpPr>
            <a:xfrm>
              <a:off x="503757" y="2478855"/>
              <a:ext cx="5304263" cy="401978"/>
              <a:chOff x="6227337" y="2193050"/>
              <a:chExt cx="5304263" cy="401978"/>
            </a:xfrm>
          </p:grpSpPr>
          <p:sp>
            <p:nvSpPr>
              <p:cNvPr id="317" name="TextBox 44">
                <a:extLst>
                  <a:ext uri="{FF2B5EF4-FFF2-40B4-BE49-F238E27FC236}">
                    <a16:creationId xmlns:a16="http://schemas.microsoft.com/office/drawing/2014/main" id="{4C6FD3A5-5631-C479-CBA7-34BBDD3D2FB5}"/>
                  </a:ext>
                </a:extLst>
              </p:cNvPr>
              <p:cNvSpPr txBox="1"/>
              <p:nvPr/>
            </p:nvSpPr>
            <p:spPr>
              <a:xfrm>
                <a:off x="6736263" y="2258168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전반적인 작업의 진행 상황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완료 상태 등 한눈에 볼 수 있음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  <p:pic>
            <p:nvPicPr>
              <p:cNvPr id="318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87D3E529-D197-93EE-2255-55A809B9C4D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6779506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ACED42-3FB0-BF72-6A78-8EE283D6A209}"/>
              </a:ext>
            </a:extLst>
          </p:cNvPr>
          <p:cNvSpPr txBox="1"/>
          <p:nvPr/>
        </p:nvSpPr>
        <p:spPr>
          <a:xfrm>
            <a:off x="4260417" y="3005807"/>
            <a:ext cx="3671166" cy="8463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5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Q&amp;A</a:t>
            </a:r>
            <a:endParaRPr kumimoji="0" lang="ko-KR" altLang="en-US" sz="55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B6CB479-74F4-5849-4596-312D875B671A}"/>
              </a:ext>
            </a:extLst>
          </p:cNvPr>
          <p:cNvSpPr/>
          <p:nvPr/>
        </p:nvSpPr>
        <p:spPr>
          <a:xfrm>
            <a:off x="0" y="1"/>
            <a:ext cx="12192000" cy="3077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976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EFD00B-07CE-1E16-7105-A0B03ACA1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E838CE4B-98FB-B283-8300-5F249E52C4BD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2DE2CFA-E690-2555-7C41-B123DC6C8491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- Project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1D9198-BBCF-3291-9C2F-069D1182156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3E161C-A047-38C2-F780-5FE91F33ED96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F205128-6F05-B7A7-B18B-CFE5E50E7C1A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B5E28F4-8CAB-DE8B-B933-721D198D53A2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6C094E23-3E3E-E518-A3B2-BC391BD385C4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8DA1FD2A-6D4D-7CB4-BC2B-47B0BE7A4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490" y="1416198"/>
            <a:ext cx="10491019" cy="452114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11083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C48C21-64A9-F61E-7F90-2D5BB2403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BE728FD6-31B4-4C71-3E87-A8A149A6E482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7A9054B-10D8-6EDD-6B99-05272250CA4E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2D9B6DD-A08C-EFCF-683C-149D3ADF8F5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3B3D5A-14E7-7075-AB36-667ED33E4346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6E6B246-EF6C-088C-45AA-0CACD9455EA6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F80931B-6189-963D-E4BA-9C43B79E15A0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ACA672D-7BF1-FF65-0A0C-CA8A9509D7E0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0C08218-2740-C28A-7737-F0C03403DB7E}"/>
              </a:ext>
            </a:extLst>
          </p:cNvPr>
          <p:cNvGrpSpPr/>
          <p:nvPr/>
        </p:nvGrpSpPr>
        <p:grpSpPr>
          <a:xfrm>
            <a:off x="7262600" y="1823234"/>
            <a:ext cx="2116434" cy="3869443"/>
            <a:chOff x="9724416" y="1823234"/>
            <a:chExt cx="2116434" cy="3869443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11B94691-F5E2-6E16-7CAA-A55C24594538}"/>
                </a:ext>
              </a:extLst>
            </p:cNvPr>
            <p:cNvGrpSpPr/>
            <p:nvPr/>
          </p:nvGrpSpPr>
          <p:grpSpPr>
            <a:xfrm>
              <a:off x="9724416" y="2816795"/>
              <a:ext cx="2116434" cy="2875882"/>
              <a:chOff x="8759775" y="2816795"/>
              <a:chExt cx="2116434" cy="2875882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9426A3FD-87D3-BCCE-70BB-9DE783A50031}"/>
                  </a:ext>
                </a:extLst>
              </p:cNvPr>
              <p:cNvSpPr/>
              <p:nvPr/>
            </p:nvSpPr>
            <p:spPr>
              <a:xfrm>
                <a:off x="8759775" y="2816795"/>
                <a:ext cx="2116434" cy="28758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355600" dist="38100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976F9D51-C248-D514-AFF9-A18FFF6A086F}"/>
                  </a:ext>
                </a:extLst>
              </p:cNvPr>
              <p:cNvGrpSpPr/>
              <p:nvPr/>
            </p:nvGrpSpPr>
            <p:grpSpPr>
              <a:xfrm>
                <a:off x="9349114" y="3853908"/>
                <a:ext cx="937757" cy="400828"/>
                <a:chOff x="9349114" y="3853908"/>
                <a:chExt cx="937757" cy="400828"/>
              </a:xfrm>
            </p:grpSpPr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EF36AE75-28B8-E41A-FC9F-84A19F26A095}"/>
                    </a:ext>
                  </a:extLst>
                </p:cNvPr>
                <p:cNvSpPr txBox="1"/>
                <p:nvPr/>
              </p:nvSpPr>
              <p:spPr>
                <a:xfrm>
                  <a:off x="9349114" y="3853908"/>
                  <a:ext cx="937757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1600" b="1" dirty="0" err="1">
                      <a:solidFill>
                        <a:srgbClr val="002060"/>
                      </a:solidFill>
                      <a:latin typeface="Pretendard"/>
                      <a:ea typeface="Pretendard"/>
                      <a:cs typeface="Pretendard" panose="02000503000000020004" pitchFamily="50" charset="-127"/>
                    </a:rPr>
                    <a:t>커밋</a:t>
                  </a:r>
                  <a:r>
                    <a:rPr kumimoji="0" lang="ko-KR" altLang="en-US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2060"/>
                      </a:solidFill>
                      <a:effectLst/>
                      <a:uLnTx/>
                      <a:uFillTx/>
                      <a:latin typeface="Pretendard"/>
                      <a:ea typeface="Pretendard"/>
                      <a:cs typeface="Pretendard" panose="02000503000000020004" pitchFamily="50" charset="-127"/>
                    </a:rPr>
                    <a:t> 컨벤션</a:t>
                  </a:r>
                </a:p>
              </p:txBody>
            </p:sp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1B493D77-A906-99A1-0DCB-1C7F56769C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618379" y="4254736"/>
                  <a:ext cx="399227" cy="0"/>
                </a:xfrm>
                <a:prstGeom prst="line">
                  <a:avLst/>
                </a:prstGeom>
                <a:ln w="12700">
                  <a:solidFill>
                    <a:schemeClr val="accent3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80" name="그룹 279">
              <a:extLst>
                <a:ext uri="{FF2B5EF4-FFF2-40B4-BE49-F238E27FC236}">
                  <a16:creationId xmlns:a16="http://schemas.microsoft.com/office/drawing/2014/main" id="{409CDD7C-6975-A678-234F-91202A3E3968}"/>
                </a:ext>
              </a:extLst>
            </p:cNvPr>
            <p:cNvGrpSpPr/>
            <p:nvPr/>
          </p:nvGrpSpPr>
          <p:grpSpPr>
            <a:xfrm>
              <a:off x="10344394" y="1823234"/>
              <a:ext cx="876477" cy="993561"/>
              <a:chOff x="6901602" y="2340297"/>
              <a:chExt cx="876477" cy="993561"/>
            </a:xfrm>
          </p:grpSpPr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1E6EB0BD-F086-E983-0679-8EE8CF717C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39841" y="2919512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4" name="그룹 273">
                <a:extLst>
                  <a:ext uri="{FF2B5EF4-FFF2-40B4-BE49-F238E27FC236}">
                    <a16:creationId xmlns:a16="http://schemas.microsoft.com/office/drawing/2014/main" id="{1A7DAD64-DE5B-6A6B-2B3A-F40F85751B53}"/>
                  </a:ext>
                </a:extLst>
              </p:cNvPr>
              <p:cNvGrpSpPr/>
              <p:nvPr/>
            </p:nvGrpSpPr>
            <p:grpSpPr>
              <a:xfrm>
                <a:off x="6901602" y="2340297"/>
                <a:ext cx="876477" cy="873730"/>
                <a:chOff x="6901602" y="2340297"/>
                <a:chExt cx="876477" cy="873730"/>
              </a:xfrm>
            </p:grpSpPr>
            <p:sp>
              <p:nvSpPr>
                <p:cNvPr id="49" name="Oval 197">
                  <a:extLst>
                    <a:ext uri="{FF2B5EF4-FFF2-40B4-BE49-F238E27FC236}">
                      <a16:creationId xmlns:a16="http://schemas.microsoft.com/office/drawing/2014/main" id="{A1600B89-76CE-2C31-DA73-12114CC5F357}"/>
                    </a:ext>
                  </a:extLst>
                </p:cNvPr>
                <p:cNvSpPr/>
                <p:nvPr/>
              </p:nvSpPr>
              <p:spPr>
                <a:xfrm rot="5400000">
                  <a:off x="6902976" y="2338923"/>
                  <a:ext cx="873730" cy="876477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292100" sx="102000" sy="102000" algn="ctr" rotWithShape="0">
                    <a:prstClr val="black">
                      <a:alpha val="6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2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"/>
                    <a:cs typeface="+mn-cs"/>
                  </a:endParaRPr>
                </a:p>
              </p:txBody>
            </p:sp>
            <p:pic>
              <p:nvPicPr>
                <p:cNvPr id="12" name="그래픽 11" descr="플래그 단색으로 채워진">
                  <a:extLst>
                    <a:ext uri="{FF2B5EF4-FFF2-40B4-BE49-F238E27FC236}">
                      <a16:creationId xmlns:a16="http://schemas.microsoft.com/office/drawing/2014/main" id="{E9132767-2D7F-8FD4-43CC-FF41EB237F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081130" y="2518451"/>
                  <a:ext cx="517420" cy="51742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1B1F4E3-1244-0BF8-9591-DC60F59F339F}"/>
              </a:ext>
            </a:extLst>
          </p:cNvPr>
          <p:cNvGrpSpPr/>
          <p:nvPr/>
        </p:nvGrpSpPr>
        <p:grpSpPr>
          <a:xfrm>
            <a:off x="4801599" y="1823234"/>
            <a:ext cx="2116434" cy="3869443"/>
            <a:chOff x="2280432" y="1823234"/>
            <a:chExt cx="2116434" cy="3869443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D55681F3-1AAB-6C52-5FF5-FC7970D6730D}"/>
                </a:ext>
              </a:extLst>
            </p:cNvPr>
            <p:cNvGrpSpPr/>
            <p:nvPr/>
          </p:nvGrpSpPr>
          <p:grpSpPr>
            <a:xfrm>
              <a:off x="2280432" y="2816795"/>
              <a:ext cx="2116434" cy="2875882"/>
              <a:chOff x="1315791" y="2816795"/>
              <a:chExt cx="2116434" cy="2875882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B6E9DF2-CF6E-D22F-2C07-C2E465BAAF3D}"/>
                  </a:ext>
                </a:extLst>
              </p:cNvPr>
              <p:cNvSpPr/>
              <p:nvPr/>
            </p:nvSpPr>
            <p:spPr>
              <a:xfrm>
                <a:off x="1315791" y="2816795"/>
                <a:ext cx="2116434" cy="28758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355600" dist="38100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FD5E35FF-DA82-13CA-681F-5A96BAA32FEC}"/>
                  </a:ext>
                </a:extLst>
              </p:cNvPr>
              <p:cNvGrpSpPr/>
              <p:nvPr/>
            </p:nvGrpSpPr>
            <p:grpSpPr>
              <a:xfrm>
                <a:off x="1905130" y="3853908"/>
                <a:ext cx="937757" cy="400828"/>
                <a:chOff x="1905130" y="3810357"/>
                <a:chExt cx="937757" cy="400828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37E0B302-46BB-E4B6-0BF4-3AB9A7D6A514}"/>
                    </a:ext>
                  </a:extLst>
                </p:cNvPr>
                <p:cNvSpPr txBox="1"/>
                <p:nvPr/>
              </p:nvSpPr>
              <p:spPr>
                <a:xfrm>
                  <a:off x="1905130" y="3810357"/>
                  <a:ext cx="937757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2060"/>
                      </a:solidFill>
                      <a:effectLst/>
                      <a:uLnTx/>
                      <a:uFillTx/>
                      <a:latin typeface="Pretendard"/>
                      <a:ea typeface="Pretendard"/>
                      <a:cs typeface="Pretendard" panose="02000503000000020004" pitchFamily="50" charset="-127"/>
                    </a:rPr>
                    <a:t>코드 컨벤션</a:t>
                  </a:r>
                </a:p>
              </p:txBody>
            </p:sp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9D6E0D01-500D-BFE0-9202-81E157239D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74395" y="4211185"/>
                  <a:ext cx="399227" cy="0"/>
                </a:xfrm>
                <a:prstGeom prst="line">
                  <a:avLst/>
                </a:prstGeom>
                <a:ln w="12700">
                  <a:solidFill>
                    <a:schemeClr val="accent3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8" name="그룹 277">
              <a:extLst>
                <a:ext uri="{FF2B5EF4-FFF2-40B4-BE49-F238E27FC236}">
                  <a16:creationId xmlns:a16="http://schemas.microsoft.com/office/drawing/2014/main" id="{1DAFF70C-D3D9-C626-7292-4323346FDD82}"/>
                </a:ext>
              </a:extLst>
            </p:cNvPr>
            <p:cNvGrpSpPr/>
            <p:nvPr/>
          </p:nvGrpSpPr>
          <p:grpSpPr>
            <a:xfrm>
              <a:off x="2900410" y="1823234"/>
              <a:ext cx="876477" cy="993561"/>
              <a:chOff x="1926244" y="2340297"/>
              <a:chExt cx="876477" cy="993561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E8471EE7-47AB-D05C-A3BB-6377E34728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64483" y="2919512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6" name="그룹 275">
                <a:extLst>
                  <a:ext uri="{FF2B5EF4-FFF2-40B4-BE49-F238E27FC236}">
                    <a16:creationId xmlns:a16="http://schemas.microsoft.com/office/drawing/2014/main" id="{E27BDE6D-7F2C-6B02-0E8B-1E280EF53E65}"/>
                  </a:ext>
                </a:extLst>
              </p:cNvPr>
              <p:cNvGrpSpPr/>
              <p:nvPr/>
            </p:nvGrpSpPr>
            <p:grpSpPr>
              <a:xfrm>
                <a:off x="1926244" y="2340297"/>
                <a:ext cx="876477" cy="873730"/>
                <a:chOff x="1926244" y="2340297"/>
                <a:chExt cx="876477" cy="873730"/>
              </a:xfrm>
            </p:grpSpPr>
            <p:sp>
              <p:nvSpPr>
                <p:cNvPr id="19" name="Oval 197">
                  <a:extLst>
                    <a:ext uri="{FF2B5EF4-FFF2-40B4-BE49-F238E27FC236}">
                      <a16:creationId xmlns:a16="http://schemas.microsoft.com/office/drawing/2014/main" id="{EB497F34-8C33-3E31-38B9-C1AD50172FC0}"/>
                    </a:ext>
                  </a:extLst>
                </p:cNvPr>
                <p:cNvSpPr/>
                <p:nvPr/>
              </p:nvSpPr>
              <p:spPr>
                <a:xfrm rot="5400000">
                  <a:off x="1927618" y="2338923"/>
                  <a:ext cx="873730" cy="876477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292100" sx="102000" sy="102000" algn="ctr" rotWithShape="0">
                    <a:prstClr val="black">
                      <a:alpha val="6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2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"/>
                    <a:cs typeface="+mn-cs"/>
                  </a:endParaRPr>
                </a:p>
              </p:txBody>
            </p:sp>
            <p:sp>
              <p:nvSpPr>
                <p:cNvPr id="266" name="TextBox 265">
                  <a:extLst>
                    <a:ext uri="{FF2B5EF4-FFF2-40B4-BE49-F238E27FC236}">
                      <a16:creationId xmlns:a16="http://schemas.microsoft.com/office/drawing/2014/main" id="{72622174-DB4F-711D-E176-333A3A6EBE0B}"/>
                    </a:ext>
                  </a:extLst>
                </p:cNvPr>
                <p:cNvSpPr txBox="1"/>
                <p:nvPr/>
              </p:nvSpPr>
              <p:spPr>
                <a:xfrm>
                  <a:off x="2145673" y="2604288"/>
                  <a:ext cx="437620" cy="3077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ko-KR" sz="2000" b="1" dirty="0">
                      <a:solidFill>
                        <a:schemeClr val="bg1"/>
                      </a:solidFill>
                      <a:latin typeface="+mj-ea"/>
                      <a:ea typeface="+mj-ea"/>
                      <a:cs typeface="Pretendard" panose="02000503000000020004" pitchFamily="50" charset="-127"/>
                    </a:rPr>
                    <a:t>&lt;/&gt;</a:t>
                  </a:r>
                  <a:endParaRPr kumimoji="0" lang="ko-KR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  <a:cs typeface="Pretendard" panose="02000503000000020004" pitchFamily="50" charset="-127"/>
                  </a:endParaRPr>
                </a:p>
              </p:txBody>
            </p:sp>
          </p:grp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614F32D-1EF7-98A9-5D85-FAA76F3F1296}"/>
              </a:ext>
            </a:extLst>
          </p:cNvPr>
          <p:cNvGrpSpPr/>
          <p:nvPr/>
        </p:nvGrpSpPr>
        <p:grpSpPr>
          <a:xfrm>
            <a:off x="9723600" y="1825200"/>
            <a:ext cx="2116434" cy="3869443"/>
            <a:chOff x="6002424" y="1823235"/>
            <a:chExt cx="2116434" cy="3869443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3D3B2B71-1EBC-1141-63AA-99EC8FD24BF9}"/>
                </a:ext>
              </a:extLst>
            </p:cNvPr>
            <p:cNvGrpSpPr/>
            <p:nvPr/>
          </p:nvGrpSpPr>
          <p:grpSpPr>
            <a:xfrm>
              <a:off x="6002424" y="2816796"/>
              <a:ext cx="2116434" cy="2875882"/>
              <a:chOff x="5037783" y="2816796"/>
              <a:chExt cx="2116434" cy="2875882"/>
            </a:xfrm>
          </p:grpSpPr>
          <p:sp>
            <p:nvSpPr>
              <p:cNvPr id="269" name="직사각형 268">
                <a:extLst>
                  <a:ext uri="{FF2B5EF4-FFF2-40B4-BE49-F238E27FC236}">
                    <a16:creationId xmlns:a16="http://schemas.microsoft.com/office/drawing/2014/main" id="{F8E9735E-A9CF-BE63-2B46-D517DD4C1F93}"/>
                  </a:ext>
                </a:extLst>
              </p:cNvPr>
              <p:cNvSpPr/>
              <p:nvPr/>
            </p:nvSpPr>
            <p:spPr>
              <a:xfrm>
                <a:off x="5037783" y="2816796"/>
                <a:ext cx="2116434" cy="28758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355600" dist="38100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5BF2D1A5-7B93-B6E7-E51F-B50944A1DFD4}"/>
                  </a:ext>
                </a:extLst>
              </p:cNvPr>
              <p:cNvGrpSpPr/>
              <p:nvPr/>
            </p:nvGrpSpPr>
            <p:grpSpPr>
              <a:xfrm>
                <a:off x="5627122" y="3853909"/>
                <a:ext cx="937757" cy="400828"/>
                <a:chOff x="5627122" y="3181534"/>
                <a:chExt cx="937757" cy="400828"/>
              </a:xfrm>
            </p:grpSpPr>
            <p:sp>
              <p:nvSpPr>
                <p:cNvPr id="271" name="TextBox 270">
                  <a:extLst>
                    <a:ext uri="{FF2B5EF4-FFF2-40B4-BE49-F238E27FC236}">
                      <a16:creationId xmlns:a16="http://schemas.microsoft.com/office/drawing/2014/main" id="{64526E8A-DADD-6CB9-F07D-3D1921426333}"/>
                    </a:ext>
                  </a:extLst>
                </p:cNvPr>
                <p:cNvSpPr txBox="1"/>
                <p:nvPr/>
              </p:nvSpPr>
              <p:spPr>
                <a:xfrm>
                  <a:off x="5627122" y="3181534"/>
                  <a:ext cx="937757" cy="2462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1600" b="1" dirty="0">
                      <a:solidFill>
                        <a:srgbClr val="002060"/>
                      </a:solidFill>
                      <a:latin typeface="Pretendard"/>
                      <a:ea typeface="Pretendard"/>
                      <a:cs typeface="Pretendard" panose="02000503000000020004" pitchFamily="50" charset="-127"/>
                    </a:rPr>
                    <a:t>이슈</a:t>
                  </a:r>
                  <a:r>
                    <a:rPr kumimoji="0" lang="ko-KR" altLang="en-US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2060"/>
                      </a:solidFill>
                      <a:effectLst/>
                      <a:uLnTx/>
                      <a:uFillTx/>
                      <a:latin typeface="Pretendard"/>
                      <a:ea typeface="Pretendard"/>
                      <a:cs typeface="Pretendard" panose="02000503000000020004" pitchFamily="50" charset="-127"/>
                    </a:rPr>
                    <a:t> 컨벤션</a:t>
                  </a:r>
                </a:p>
              </p:txBody>
            </p:sp>
            <p:cxnSp>
              <p:nvCxnSpPr>
                <p:cNvPr id="272" name="직선 연결선 271">
                  <a:extLst>
                    <a:ext uri="{FF2B5EF4-FFF2-40B4-BE49-F238E27FC236}">
                      <a16:creationId xmlns:a16="http://schemas.microsoft.com/office/drawing/2014/main" id="{FEED1200-D728-EA77-2F44-43C6510516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96387" y="3582362"/>
                  <a:ext cx="399227" cy="0"/>
                </a:xfrm>
                <a:prstGeom prst="line">
                  <a:avLst/>
                </a:prstGeom>
                <a:ln w="12700">
                  <a:solidFill>
                    <a:schemeClr val="accent3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9" name="그룹 278">
              <a:extLst>
                <a:ext uri="{FF2B5EF4-FFF2-40B4-BE49-F238E27FC236}">
                  <a16:creationId xmlns:a16="http://schemas.microsoft.com/office/drawing/2014/main" id="{C76FE3CC-0CB3-EA35-F461-370CA5C5EAF3}"/>
                </a:ext>
              </a:extLst>
            </p:cNvPr>
            <p:cNvGrpSpPr/>
            <p:nvPr/>
          </p:nvGrpSpPr>
          <p:grpSpPr>
            <a:xfrm>
              <a:off x="6622402" y="1823235"/>
              <a:ext cx="876477" cy="993561"/>
              <a:chOff x="4413923" y="2340298"/>
              <a:chExt cx="876477" cy="993561"/>
            </a:xfrm>
          </p:grpSpPr>
          <p:cxnSp>
            <p:nvCxnSpPr>
              <p:cNvPr id="268" name="직선 연결선 267">
                <a:extLst>
                  <a:ext uri="{FF2B5EF4-FFF2-40B4-BE49-F238E27FC236}">
                    <a16:creationId xmlns:a16="http://schemas.microsoft.com/office/drawing/2014/main" id="{ED1CC4D9-50D0-8306-69F5-FA4FFB2BEA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52162" y="2919513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5" name="그룹 274">
                <a:extLst>
                  <a:ext uri="{FF2B5EF4-FFF2-40B4-BE49-F238E27FC236}">
                    <a16:creationId xmlns:a16="http://schemas.microsoft.com/office/drawing/2014/main" id="{AE452261-4B29-D3F5-9FA9-D4871B5B2116}"/>
                  </a:ext>
                </a:extLst>
              </p:cNvPr>
              <p:cNvGrpSpPr/>
              <p:nvPr/>
            </p:nvGrpSpPr>
            <p:grpSpPr>
              <a:xfrm>
                <a:off x="4413923" y="2340298"/>
                <a:ext cx="876477" cy="873730"/>
                <a:chOff x="4413923" y="2340298"/>
                <a:chExt cx="876477" cy="873730"/>
              </a:xfrm>
            </p:grpSpPr>
            <p:sp>
              <p:nvSpPr>
                <p:cNvPr id="270" name="Oval 197">
                  <a:extLst>
                    <a:ext uri="{FF2B5EF4-FFF2-40B4-BE49-F238E27FC236}">
                      <a16:creationId xmlns:a16="http://schemas.microsoft.com/office/drawing/2014/main" id="{95F406D1-60B7-5B7C-D8A5-4D3105EE5DFF}"/>
                    </a:ext>
                  </a:extLst>
                </p:cNvPr>
                <p:cNvSpPr/>
                <p:nvPr/>
              </p:nvSpPr>
              <p:spPr>
                <a:xfrm rot="5400000">
                  <a:off x="4415297" y="2338924"/>
                  <a:ext cx="873730" cy="876477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292100" sx="102000" sy="102000" algn="ctr" rotWithShape="0">
                    <a:prstClr val="black">
                      <a:alpha val="6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2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"/>
                    <a:cs typeface="+mn-cs"/>
                  </a:endParaRPr>
                </a:p>
              </p:txBody>
            </p:sp>
            <p:pic>
              <p:nvPicPr>
                <p:cNvPr id="14" name="그래픽 13" descr="불 켜기 단색으로 채워진">
                  <a:extLst>
                    <a:ext uri="{FF2B5EF4-FFF2-40B4-BE49-F238E27FC236}">
                      <a16:creationId xmlns:a16="http://schemas.microsoft.com/office/drawing/2014/main" id="{2B976609-AFBC-6555-E064-9E41B87DBB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566276" y="2472291"/>
                  <a:ext cx="571769" cy="571769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B018974-282A-2D10-4896-5AF58040A05C}"/>
              </a:ext>
            </a:extLst>
          </p:cNvPr>
          <p:cNvSpPr txBox="1"/>
          <p:nvPr/>
        </p:nvSpPr>
        <p:spPr>
          <a:xfrm>
            <a:off x="863266" y="2696964"/>
            <a:ext cx="3310608" cy="156267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컨벤션을 이용하여 </a:t>
            </a:r>
            <a:endParaRPr kumimoji="0" lang="en-US" altLang="ko-KR" sz="2000" b="0" i="0" u="none" strike="noStrike" kern="1200" cap="none" spc="-50" normalizeH="0" baseline="0" dirty="0">
              <a:ln w="9525">
                <a:solidFill>
                  <a:prstClr val="black">
                    <a:alpha val="0"/>
                  </a:prstClr>
                </a:solidFill>
              </a:ln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협업을</a:t>
            </a:r>
            <a:r>
              <a:rPr kumimoji="0" lang="en-US" altLang="ko-KR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진행하면서 생기는 </a:t>
            </a:r>
            <a:endParaRPr kumimoji="0" lang="en-US" altLang="ko-KR" sz="2000" b="0" i="0" u="none" strike="noStrike" kern="1200" cap="none" spc="-50" normalizeH="0" baseline="0" dirty="0">
              <a:ln w="9525">
                <a:solidFill>
                  <a:prstClr val="black">
                    <a:alpha val="0"/>
                  </a:prstClr>
                </a:solidFill>
              </a:ln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불필요한 커뮤니케이션을 줄이고 </a:t>
            </a:r>
            <a:endParaRPr kumimoji="0" lang="en-US" altLang="ko-KR" sz="2000" b="0" i="0" u="none" strike="noStrike" kern="1200" cap="none" spc="-50" normalizeH="0" baseline="0" dirty="0">
              <a:ln w="9525">
                <a:solidFill>
                  <a:prstClr val="black">
                    <a:alpha val="0"/>
                  </a:prstClr>
                </a:solidFill>
              </a:ln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원활한 작업 진행</a:t>
            </a:r>
            <a:endParaRPr kumimoji="0" lang="ko-KR" altLang="en-US" sz="2000" b="0" i="0" u="none" strike="noStrike" kern="1200" cap="none" spc="-50" normalizeH="0" baseline="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1037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D6521D-6710-38F8-2FE2-9269B3326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B3BB1F8-CF32-C2C9-3514-46568E1E846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5F4B597-97C6-E0E6-053B-D3AD7782EF0B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코드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D725226-39EC-FA36-4F7A-072AC099AD1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3F8B3A-8058-1946-7ACF-87965E4FD25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AB5A619-91C2-3B91-D0D7-0549CAFB3224}"/>
              </a:ext>
            </a:extLst>
          </p:cNvPr>
          <p:cNvGrpSpPr/>
          <p:nvPr/>
        </p:nvGrpSpPr>
        <p:grpSpPr>
          <a:xfrm>
            <a:off x="331120" y="1263568"/>
            <a:ext cx="5079080" cy="4512128"/>
            <a:chOff x="5574132" y="1276268"/>
            <a:chExt cx="5079080" cy="451212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7A09C943-EFCB-6295-995B-C8F2C680C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74132" y="1728795"/>
              <a:ext cx="5079080" cy="4059601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8D54492-A8C3-3012-7AF1-67A21826E59D}"/>
                </a:ext>
              </a:extLst>
            </p:cNvPr>
            <p:cNvSpPr txBox="1"/>
            <p:nvPr/>
          </p:nvSpPr>
          <p:spPr>
            <a:xfrm>
              <a:off x="5847193" y="1276268"/>
              <a:ext cx="4532958" cy="3847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Frontend</a:t>
              </a:r>
              <a:endPara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8" name="순서도: 대체 처리 7">
            <a:extLst>
              <a:ext uri="{FF2B5EF4-FFF2-40B4-BE49-F238E27FC236}">
                <a16:creationId xmlns:a16="http://schemas.microsoft.com/office/drawing/2014/main" id="{A9421FB3-9A72-9DB3-8232-F2796C5B2743}"/>
              </a:ext>
            </a:extLst>
          </p:cNvPr>
          <p:cNvSpPr/>
          <p:nvPr/>
        </p:nvSpPr>
        <p:spPr>
          <a:xfrm>
            <a:off x="5795062" y="1716095"/>
            <a:ext cx="606581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F928626-95CD-9BCC-DF00-3301FF6BF14A}"/>
              </a:ext>
            </a:extLst>
          </p:cNvPr>
          <p:cNvGrpSpPr/>
          <p:nvPr/>
        </p:nvGrpSpPr>
        <p:grpSpPr>
          <a:xfrm>
            <a:off x="6227337" y="2373771"/>
            <a:ext cx="5304263" cy="401978"/>
            <a:chOff x="6227337" y="2193050"/>
            <a:chExt cx="5304263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EC628190-91EE-A1BD-3349-47EEB9CF2F27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언어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JavaScript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EB773D7F-51F8-3044-500D-EE04B75FE1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3A9BF07-3EFF-4EE2-775B-09A1C85145C6}"/>
              </a:ext>
            </a:extLst>
          </p:cNvPr>
          <p:cNvGrpSpPr/>
          <p:nvPr/>
        </p:nvGrpSpPr>
        <p:grpSpPr>
          <a:xfrm>
            <a:off x="6227337" y="3350932"/>
            <a:ext cx="5304263" cy="401978"/>
            <a:chOff x="6227337" y="2759866"/>
            <a:chExt cx="5304263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EF5C69BB-26F3-955E-9CF4-23A158D45239}"/>
                </a:ext>
              </a:extLst>
            </p:cNvPr>
            <p:cNvSpPr txBox="1"/>
            <p:nvPr/>
          </p:nvSpPr>
          <p:spPr>
            <a:xfrm>
              <a:off x="6736263" y="2824984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들여쓰기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함수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/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변수명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컴포넌트명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파일명 등 기본 규칙 지정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B7B6F247-DA12-25EC-79D8-1D2B62F54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759866"/>
              <a:ext cx="401978" cy="401978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8A6DCB1-FF63-C3ED-69DC-8D05E02A6D42}"/>
              </a:ext>
            </a:extLst>
          </p:cNvPr>
          <p:cNvGrpSpPr/>
          <p:nvPr/>
        </p:nvGrpSpPr>
        <p:grpSpPr>
          <a:xfrm>
            <a:off x="6227337" y="4328092"/>
            <a:ext cx="5304263" cy="401978"/>
            <a:chOff x="6227337" y="4328092"/>
            <a:chExt cx="5304263" cy="401978"/>
          </a:xfrm>
        </p:grpSpPr>
        <p:sp>
          <p:nvSpPr>
            <p:cNvPr id="21" name="TextBox 44">
              <a:extLst>
                <a:ext uri="{FF2B5EF4-FFF2-40B4-BE49-F238E27FC236}">
                  <a16:creationId xmlns:a16="http://schemas.microsoft.com/office/drawing/2014/main" id="{A9E1C883-388A-7F18-9A74-212742410090}"/>
                </a:ext>
              </a:extLst>
            </p:cNvPr>
            <p:cNvSpPr txBox="1"/>
            <p:nvPr/>
          </p:nvSpPr>
          <p:spPr>
            <a:xfrm>
              <a:off x="6736263" y="4393210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Frontend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코드 컨벤션 예시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2" name="그래픽 45" descr="배지 체크 표시1 단색으로 채워진">
              <a:extLst>
                <a:ext uri="{FF2B5EF4-FFF2-40B4-BE49-F238E27FC236}">
                  <a16:creationId xmlns:a16="http://schemas.microsoft.com/office/drawing/2014/main" id="{6FBFE2A6-954E-E9FB-9453-DB484E64A4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4328092"/>
              <a:ext cx="401978" cy="401978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B376398-1E9A-4C09-2B58-278ABCE871D7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097CEB8-2FF1-CC40-010A-91F85D7684C6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8" name="TextBox 2">
              <a:extLst>
                <a:ext uri="{FF2B5EF4-FFF2-40B4-BE49-F238E27FC236}">
                  <a16:creationId xmlns:a16="http://schemas.microsoft.com/office/drawing/2014/main" id="{7F729C50-E977-A099-45F2-DDE653F63595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2543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B3D43B-165D-58CD-5F66-DEF19EAAF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7FDF1A7-5748-1FF6-A9AC-3ADAEDA16C1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1B373DC-CF5A-5F20-773D-913EACB7DA4D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코드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1F69F37-5564-F75D-0CA5-7CAEFFD02AB3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4C3BD2-3E02-0CBB-B82C-FD11446A0009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sp>
        <p:nvSpPr>
          <p:cNvPr id="8" name="순서도: 대체 처리 7">
            <a:extLst>
              <a:ext uri="{FF2B5EF4-FFF2-40B4-BE49-F238E27FC236}">
                <a16:creationId xmlns:a16="http://schemas.microsoft.com/office/drawing/2014/main" id="{FD1C301F-DD9A-672D-5D3A-7056D8262682}"/>
              </a:ext>
            </a:extLst>
          </p:cNvPr>
          <p:cNvSpPr/>
          <p:nvPr/>
        </p:nvSpPr>
        <p:spPr>
          <a:xfrm>
            <a:off x="5795062" y="1716095"/>
            <a:ext cx="606581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51B90C7-E01E-A9AD-76D6-3F4DCEB22466}"/>
              </a:ext>
            </a:extLst>
          </p:cNvPr>
          <p:cNvGrpSpPr/>
          <p:nvPr/>
        </p:nvGrpSpPr>
        <p:grpSpPr>
          <a:xfrm>
            <a:off x="6227337" y="2373771"/>
            <a:ext cx="5304263" cy="401978"/>
            <a:chOff x="6227337" y="2193050"/>
            <a:chExt cx="5304263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6A46457A-3676-2F96-F5A5-A95EAC3760E4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언어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Python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AE86E0DC-0097-CC60-1673-97CA25AC64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A8F3C35-ECD0-AC45-63FB-0F23B96459DE}"/>
              </a:ext>
            </a:extLst>
          </p:cNvPr>
          <p:cNvGrpSpPr/>
          <p:nvPr/>
        </p:nvGrpSpPr>
        <p:grpSpPr>
          <a:xfrm>
            <a:off x="6227337" y="3106244"/>
            <a:ext cx="5304263" cy="401978"/>
            <a:chOff x="6227337" y="2759866"/>
            <a:chExt cx="5304263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CC801C72-AD93-E43D-F95B-CDE4F5C1A748}"/>
                </a:ext>
              </a:extLst>
            </p:cNvPr>
            <p:cNvSpPr txBox="1"/>
            <p:nvPr/>
          </p:nvSpPr>
          <p:spPr>
            <a:xfrm>
              <a:off x="6736263" y="2824984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들여쓰기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최대 줄 길이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함수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/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변수명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클래스명 등 기본 규칙 지정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BE410568-5B26-DF59-4A84-190AD0466B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759866"/>
              <a:ext cx="401978" cy="401978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D71B188-9762-D336-6B7A-8AD33917B21B}"/>
              </a:ext>
            </a:extLst>
          </p:cNvPr>
          <p:cNvGrpSpPr/>
          <p:nvPr/>
        </p:nvGrpSpPr>
        <p:grpSpPr>
          <a:xfrm>
            <a:off x="6227337" y="4571189"/>
            <a:ext cx="5304263" cy="401978"/>
            <a:chOff x="6227337" y="4571189"/>
            <a:chExt cx="5304263" cy="401978"/>
          </a:xfrm>
        </p:grpSpPr>
        <p:sp>
          <p:nvSpPr>
            <p:cNvPr id="21" name="TextBox 44">
              <a:extLst>
                <a:ext uri="{FF2B5EF4-FFF2-40B4-BE49-F238E27FC236}">
                  <a16:creationId xmlns:a16="http://schemas.microsoft.com/office/drawing/2014/main" id="{EFA173CE-E482-9B29-58A8-992A1A413F88}"/>
                </a:ext>
              </a:extLst>
            </p:cNvPr>
            <p:cNvSpPr txBox="1"/>
            <p:nvPr/>
          </p:nvSpPr>
          <p:spPr>
            <a:xfrm>
              <a:off x="6736263" y="4636307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Backend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코드 컨벤션 예시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2" name="그래픽 45" descr="배지 체크 표시1 단색으로 채워진">
              <a:extLst>
                <a:ext uri="{FF2B5EF4-FFF2-40B4-BE49-F238E27FC236}">
                  <a16:creationId xmlns:a16="http://schemas.microsoft.com/office/drawing/2014/main" id="{2C751795-4FEC-913C-4F42-E18331C64A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4571189"/>
              <a:ext cx="401978" cy="401978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F99891EC-347C-F3F9-6034-F416A6E33F64}"/>
              </a:ext>
            </a:extLst>
          </p:cNvPr>
          <p:cNvGrpSpPr/>
          <p:nvPr/>
        </p:nvGrpSpPr>
        <p:grpSpPr>
          <a:xfrm>
            <a:off x="582788" y="1276268"/>
            <a:ext cx="4636911" cy="5234107"/>
            <a:chOff x="6831955" y="1205614"/>
            <a:chExt cx="4636911" cy="523410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E09121EC-16DB-DCD0-872E-9CF715DF7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31955" y="1660989"/>
              <a:ext cx="4636911" cy="4778732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115148-0365-AB51-662C-5D7B5B64377C}"/>
                </a:ext>
              </a:extLst>
            </p:cNvPr>
            <p:cNvSpPr txBox="1"/>
            <p:nvPr/>
          </p:nvSpPr>
          <p:spPr>
            <a:xfrm>
              <a:off x="6888108" y="1205614"/>
              <a:ext cx="4532958" cy="3847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Backend</a:t>
              </a:r>
              <a:endPara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B39EF91-0AA4-E2AC-FE2B-2A4CD4F4AB6D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1E93656-6B41-81CF-81D8-0EF053D81C05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6" name="TextBox 2">
              <a:extLst>
                <a:ext uri="{FF2B5EF4-FFF2-40B4-BE49-F238E27FC236}">
                  <a16:creationId xmlns:a16="http://schemas.microsoft.com/office/drawing/2014/main" id="{305334C3-4411-D2B7-037A-C10AF566F2DD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D68A988-D10D-027C-E352-C04E83ED5556}"/>
              </a:ext>
            </a:extLst>
          </p:cNvPr>
          <p:cNvGrpSpPr/>
          <p:nvPr/>
        </p:nvGrpSpPr>
        <p:grpSpPr>
          <a:xfrm>
            <a:off x="6227337" y="3838717"/>
            <a:ext cx="5304263" cy="401978"/>
            <a:chOff x="6227337" y="2759866"/>
            <a:chExt cx="5304263" cy="401978"/>
          </a:xfrm>
        </p:grpSpPr>
        <p:sp>
          <p:nvSpPr>
            <p:cNvPr id="5" name="TextBox 44">
              <a:extLst>
                <a:ext uri="{FF2B5EF4-FFF2-40B4-BE49-F238E27FC236}">
                  <a16:creationId xmlns:a16="http://schemas.microsoft.com/office/drawing/2014/main" id="{D9216027-5718-BD13-AB0E-649AEA8E438E}"/>
                </a:ext>
              </a:extLst>
            </p:cNvPr>
            <p:cNvSpPr txBox="1"/>
            <p:nvPr/>
          </p:nvSpPr>
          <p:spPr>
            <a:xfrm>
              <a:off x="6736263" y="2824984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정렬 및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줄바꿈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규칙 지정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6" name="그래픽 45" descr="배지 체크 표시1 단색으로 채워진">
              <a:extLst>
                <a:ext uri="{FF2B5EF4-FFF2-40B4-BE49-F238E27FC236}">
                  <a16:creationId xmlns:a16="http://schemas.microsoft.com/office/drawing/2014/main" id="{1E501880-E07F-4B3B-AE0F-F737CD8E98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759866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7133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EDC039-CB4F-0009-11B6-DAEB1A4B8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76A8108F-1037-C878-6BF3-96A2D0FB9FB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1E03D37-44A4-1F82-2ECA-6BB0AA958C1C}"/>
              </a:ext>
            </a:extLst>
          </p:cNvPr>
          <p:cNvSpPr txBox="1"/>
          <p:nvPr/>
        </p:nvSpPr>
        <p:spPr>
          <a:xfrm>
            <a:off x="534988" y="428643"/>
            <a:ext cx="443996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커밋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5C19E0F-B55C-F339-27BE-B8270F589B83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D711E-7F93-D1E0-9CB3-B5B2E89BD3D7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62A472F-FE5A-E501-F9E0-428267697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02" y="1685608"/>
            <a:ext cx="5462498" cy="409195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E0C330B-98F1-B2B6-122A-526F6B3A36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049" y="1468579"/>
            <a:ext cx="4592840" cy="452601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549FAFF6-FCA7-3DFB-E3FB-5A88ECB6A6ED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821724E-B553-3522-5CB6-953E8960889F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5" name="TextBox 2">
              <a:extLst>
                <a:ext uri="{FF2B5EF4-FFF2-40B4-BE49-F238E27FC236}">
                  <a16:creationId xmlns:a16="http://schemas.microsoft.com/office/drawing/2014/main" id="{192AB370-9DC2-DFF5-B560-7E64720A03C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520982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템플릿 13_NAVY">
      <a:dk1>
        <a:sysClr val="windowText" lastClr="000000"/>
      </a:dk1>
      <a:lt1>
        <a:sysClr val="window" lastClr="FFFFFF"/>
      </a:lt1>
      <a:dk2>
        <a:srgbClr val="FFFF00"/>
      </a:dk2>
      <a:lt2>
        <a:srgbClr val="FFFF00"/>
      </a:lt2>
      <a:accent1>
        <a:srgbClr val="FFFFFF"/>
      </a:accent1>
      <a:accent2>
        <a:srgbClr val="0D0D0D"/>
      </a:accent2>
      <a:accent3>
        <a:srgbClr val="002060"/>
      </a:accent3>
      <a:accent4>
        <a:srgbClr val="FFFF00"/>
      </a:accent4>
      <a:accent5>
        <a:srgbClr val="FFFF00"/>
      </a:accent5>
      <a:accent6>
        <a:srgbClr val="FFFF00"/>
      </a:accent6>
      <a:hlink>
        <a:srgbClr val="467886"/>
      </a:hlink>
      <a:folHlink>
        <a:srgbClr val="96607D"/>
      </a:folHlink>
    </a:clrScheme>
    <a:fontScheme name="pretandard">
      <a:majorFont>
        <a:latin typeface="Pretendard Black"/>
        <a:ea typeface="Pretendard ExtraBold"/>
        <a:cs typeface=""/>
      </a:majorFont>
      <a:minorFont>
        <a:latin typeface="Pretendard ExtraLight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3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2946</TotalTime>
  <Words>1676</Words>
  <Application>Microsoft Office PowerPoint</Application>
  <PresentationFormat>와이드스크린</PresentationFormat>
  <Paragraphs>333</Paragraphs>
  <Slides>40</Slides>
  <Notes>39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8" baseType="lpstr">
      <vt:lpstr>Pretendard SemiBold</vt:lpstr>
      <vt:lpstr>Pretendard</vt:lpstr>
      <vt:lpstr>맑은 고딕</vt:lpstr>
      <vt:lpstr>Pretendard ExtraBold</vt:lpstr>
      <vt:lpstr>Arial</vt:lpstr>
      <vt:lpstr>Pretendard Light</vt:lpstr>
      <vt:lpstr>Pretendard ExtraLight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01 파란펭귄</dc:creator>
  <cp:lastModifiedBy>김동혁</cp:lastModifiedBy>
  <cp:revision>90</cp:revision>
  <dcterms:created xsi:type="dcterms:W3CDTF">2024-03-21T01:43:40Z</dcterms:created>
  <dcterms:modified xsi:type="dcterms:W3CDTF">2025-05-19T11:27:55Z</dcterms:modified>
  <cp:version/>
</cp:coreProperties>
</file>

<file path=docProps/thumbnail.jpeg>
</file>